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25"/>
  </p:notesMasterIdLst>
  <p:handoutMasterIdLst>
    <p:handoutMasterId r:id="rId26"/>
  </p:handoutMasterIdLst>
  <p:sldIdLst>
    <p:sldId id="257" r:id="rId5"/>
    <p:sldId id="258" r:id="rId6"/>
    <p:sldId id="259" r:id="rId7"/>
    <p:sldId id="260" r:id="rId8"/>
    <p:sldId id="261" r:id="rId9"/>
    <p:sldId id="262" r:id="rId10"/>
    <p:sldId id="263" r:id="rId11"/>
    <p:sldId id="266" r:id="rId12"/>
    <p:sldId id="264" r:id="rId13"/>
    <p:sldId id="267" r:id="rId14"/>
    <p:sldId id="268" r:id="rId15"/>
    <p:sldId id="269" r:id="rId16"/>
    <p:sldId id="270" r:id="rId17"/>
    <p:sldId id="271" r:id="rId18"/>
    <p:sldId id="265" r:id="rId19"/>
    <p:sldId id="272" r:id="rId20"/>
    <p:sldId id="273" r:id="rId21"/>
    <p:sldId id="274" r:id="rId22"/>
    <p:sldId id="275" r:id="rId23"/>
    <p:sldId id="276" r:id="rId2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CEF498-99A3-42FC-8C99-5D9EBE8F5D9F}" type="datetime1">
              <a:rPr lang="tr-TR" smtClean="0"/>
              <a:t>27.12.2025</a:t>
            </a:fld>
            <a:endParaRPr lang="en-US"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6193448-CC2D-4299-9E0C-71868B72063B}" type="datetime1">
              <a:rPr lang="tr-TR" smtClean="0"/>
              <a:t>27.12.2025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endParaRPr lang="en-US"/>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tr-TR"/>
              <a:t>Asıl başlık stilini düzenlemek için tıklayın</a:t>
            </a:r>
            <a:endParaRPr lang="en-US" dirty="0"/>
          </a:p>
        </p:txBody>
      </p:sp>
      <p:sp>
        <p:nvSpPr>
          <p:cNvPr id="3" name="Alt Başlık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a:t>Asıl alt başlık stilini düzenlemek için tıklayın</a:t>
            </a:r>
            <a:endParaRPr lang="en-US" dirty="0"/>
          </a:p>
        </p:txBody>
      </p:sp>
      <p:cxnSp>
        <p:nvCxnSpPr>
          <p:cNvPr id="9" name="Düz Bağlayıcı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arih Yer Tutucusu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E0AE17E-57CC-4046-BB97-65C2A83F5EC7}" type="datetime1">
              <a:rPr lang="tr-TR" smtClean="0"/>
              <a:t>27.12.2025</a:t>
            </a:fld>
            <a:endParaRPr lang="en-US" dirty="0"/>
          </a:p>
        </p:txBody>
      </p:sp>
      <p:sp>
        <p:nvSpPr>
          <p:cNvPr id="5" name="Alt Bilgi Yer Tutucusu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Slayt Numarası Yer Tutucusu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p:txBody>
          <a:bodyPr vert="eaVert" lIns="45720" tIns="0" rIns="45720" bIns="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388ABED7-75A7-4337-8539-39229310A32F}" type="datetime1">
              <a:rPr lang="tr-TR" smtClean="0"/>
              <a:t>27.12.2025</a:t>
            </a:fld>
            <a:endParaRPr lang="en-US" dirty="0"/>
          </a:p>
        </p:txBody>
      </p:sp>
      <p:sp>
        <p:nvSpPr>
          <p:cNvPr id="8" name="Alt Bilgi Yer Tutucusu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Slayt Numarası Yer Tutucusu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ikey Başlık 1"/>
          <p:cNvSpPr>
            <a:spLocks noGrp="1"/>
          </p:cNvSpPr>
          <p:nvPr>
            <p:ph type="title" orient="vert"/>
          </p:nvPr>
        </p:nvSpPr>
        <p:spPr>
          <a:xfrm>
            <a:off x="8724900" y="412302"/>
            <a:ext cx="2628900" cy="5759898"/>
          </a:xfrm>
        </p:spPr>
        <p:txBody>
          <a:bodyPr vert="eaVert"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a:xfrm>
            <a:off x="838200" y="412302"/>
            <a:ext cx="7734300" cy="5759898"/>
          </a:xfrm>
        </p:spPr>
        <p:txBody>
          <a:bodyPr vert="eaVert" lIns="45720" tIns="0" rIns="45720" bIns="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2D10E36F-8066-4E4E-B659-BD927AF700C4}" type="datetime1">
              <a:rPr lang="tr-TR" smtClean="0"/>
              <a:t>27.12.2025</a:t>
            </a:fld>
            <a:endParaRPr lang="en-US" dirty="0"/>
          </a:p>
        </p:txBody>
      </p:sp>
      <p:sp>
        <p:nvSpPr>
          <p:cNvPr id="8" name="Alt Bilgi Yer Tutucusu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Slayt Numarası Yer Tutucusu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4E745DE-C81E-4AB0-A4DC-D933D3D60995}" type="datetime1">
              <a:rPr lang="tr-TR" smtClean="0"/>
              <a:t>27.12.2025</a:t>
            </a:fld>
            <a:endParaRPr lang="en-US" dirty="0"/>
          </a:p>
        </p:txBody>
      </p:sp>
      <p:sp>
        <p:nvSpPr>
          <p:cNvPr id="8" name="Alt Bilgi Yer Tutucusu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Slayt Numarası Yer Tutucusu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cxnSp>
        <p:nvCxnSpPr>
          <p:cNvPr id="9" name="Düz Bağlayıcı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arih Yer Tutucusu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32C5FEE0-998F-4936-A0AA-C60707409371}" type="datetime1">
              <a:rPr lang="tr-TR" smtClean="0"/>
              <a:t>27.12.2025</a:t>
            </a:fld>
            <a:endParaRPr lang="en-US" dirty="0"/>
          </a:p>
        </p:txBody>
      </p:sp>
      <p:sp>
        <p:nvSpPr>
          <p:cNvPr id="8" name="Alt Bilgi Yer Tutucusu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Slayt Numarası Yer Tutucusu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a:xfrm>
            <a:off x="1097280" y="286603"/>
            <a:ext cx="10058400" cy="1450757"/>
          </a:xfrm>
        </p:spPr>
        <p:txBody>
          <a:bodyPr rtlCol="0"/>
          <a:lstStyle/>
          <a:p>
            <a:pPr rtl="0"/>
            <a:r>
              <a:rPr lang="tr-TR"/>
              <a:t>Asıl başlık stilini düzenlemek için tıklayın</a:t>
            </a:r>
            <a:endParaRPr lang="en-US" dirty="0"/>
          </a:p>
        </p:txBody>
      </p:sp>
      <p:sp>
        <p:nvSpPr>
          <p:cNvPr id="3" name="İçerik Yer Tutucusu 2"/>
          <p:cNvSpPr>
            <a:spLocks noGrp="1"/>
          </p:cNvSpPr>
          <p:nvPr>
            <p:ph sz="half" idx="1"/>
          </p:nvPr>
        </p:nvSpPr>
        <p:spPr>
          <a:xfrm>
            <a:off x="1097280" y="2120900"/>
            <a:ext cx="4639736" cy="3748193"/>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İçerik Yer Tutucusu 3"/>
          <p:cNvSpPr>
            <a:spLocks noGrp="1"/>
          </p:cNvSpPr>
          <p:nvPr>
            <p:ph sz="half" idx="2"/>
          </p:nvPr>
        </p:nvSpPr>
        <p:spPr>
          <a:xfrm>
            <a:off x="6515944" y="2120900"/>
            <a:ext cx="4639736" cy="374819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2" name="Tarih Yer Tutucusu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358F89C-E02C-47E7-AE2C-E7D5D56A7D38}" type="datetime1">
              <a:rPr lang="tr-TR" smtClean="0"/>
              <a:t>27.12.2025</a:t>
            </a:fld>
            <a:endParaRPr lang="en-US" dirty="0"/>
          </a:p>
        </p:txBody>
      </p:sp>
      <p:sp>
        <p:nvSpPr>
          <p:cNvPr id="9" name="Alt Bilgi Yer Tutucusu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Slayt Numarası Yer Tutucusu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a:xfrm>
            <a:off x="1097280" y="286603"/>
            <a:ext cx="10058400" cy="1450757"/>
          </a:xfrm>
        </p:spPr>
        <p:txBody>
          <a:bodyPr rtlCol="0"/>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097280" y="2958274"/>
            <a:ext cx="4639736" cy="291082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5" name="Metin Yer Tutucusu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515944" y="2958273"/>
            <a:ext cx="4639736" cy="291082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2" name="Tarih Yer Tutucusu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80AC511-DD1A-42D0-B5F4-F0B8E8AB092D}" type="datetime1">
              <a:rPr lang="tr-TR" smtClean="0"/>
              <a:t>27.12.2025</a:t>
            </a:fld>
            <a:endParaRPr lang="en-US" dirty="0"/>
          </a:p>
        </p:txBody>
      </p:sp>
      <p:sp>
        <p:nvSpPr>
          <p:cNvPr id="11" name="Alt Bilgi Yer Tutucusu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Slayt Numarası Yer Tutucusu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6" name="Tarih Yer Tutucusu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68AF3CF-2F18-4CC9-A875-FCB045B085F1}" type="datetime1">
              <a:rPr lang="tr-TR" smtClean="0"/>
              <a:t>27.12.2025</a:t>
            </a:fld>
            <a:endParaRPr lang="en-US" dirty="0"/>
          </a:p>
        </p:txBody>
      </p:sp>
      <p:sp>
        <p:nvSpPr>
          <p:cNvPr id="7" name="Alt Bilgi Yer Tutucusu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Slayt Numarası Yer Tutucusu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rih Yer Tutucusu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F8553B3-F124-4BA5-876E-0628064B1660}" type="datetime1">
              <a:rPr lang="tr-TR" smtClean="0"/>
              <a:t>27.12.2025</a:t>
            </a:fld>
            <a:endParaRPr lang="en-US" dirty="0"/>
          </a:p>
        </p:txBody>
      </p:sp>
      <p:sp>
        <p:nvSpPr>
          <p:cNvPr id="3" name="Alt Bilgi Yer Tutucusu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Slayt Numarası Yer Tutucusu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tr-TR"/>
              <a:t>Asıl başlık stilini düzenlemek için tıklayın</a:t>
            </a:r>
            <a:endParaRPr lang="en-US" dirty="0"/>
          </a:p>
        </p:txBody>
      </p:sp>
      <p:sp>
        <p:nvSpPr>
          <p:cNvPr id="3" name="İçerik Yer Tutucusu 2"/>
          <p:cNvSpPr>
            <a:spLocks noGrp="1"/>
          </p:cNvSpPr>
          <p:nvPr>
            <p:ph idx="1"/>
          </p:nvPr>
        </p:nvSpPr>
        <p:spPr>
          <a:xfrm>
            <a:off x="5458984" y="812799"/>
            <a:ext cx="5928344" cy="5294757"/>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Metin Yer Tutucusu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a:xfrm>
            <a:off x="643464" y="6446520"/>
            <a:ext cx="3517568" cy="365125"/>
          </a:xfrm>
        </p:spPr>
        <p:txBody>
          <a:bodyPr rtlCol="0"/>
          <a:lstStyle>
            <a:lvl1pPr algn="l">
              <a:defRPr/>
            </a:lvl1pPr>
          </a:lstStyle>
          <a:p>
            <a:pPr rtl="0"/>
            <a:fld id="{5A9D949F-BC9C-44DB-81BB-156AFB5B32AB}" type="datetime1">
              <a:rPr lang="tr-TR" smtClean="0"/>
              <a:t>27.12.2025</a:t>
            </a:fld>
            <a:endParaRPr lang="en-US" dirty="0"/>
          </a:p>
        </p:txBody>
      </p:sp>
      <p:sp>
        <p:nvSpPr>
          <p:cNvPr id="6" name="Alt Bilgi Yer Tutucusu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Slayt Numarası Yer Tutucusu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sim Yer Tutucusu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en-US" dirty="0"/>
          </a:p>
        </p:txBody>
      </p:sp>
      <p:sp>
        <p:nvSpPr>
          <p:cNvPr id="2" name="Başlık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tr-TR"/>
              <a:t>Asıl başlık stilini düzenlemek için tıklayın</a:t>
            </a:r>
            <a:endParaRPr lang="en-US" dirty="0"/>
          </a:p>
        </p:txBody>
      </p:sp>
      <p:sp>
        <p:nvSpPr>
          <p:cNvPr id="4" name="Metin Yer Tutucusu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pPr rtl="0"/>
            <a:fld id="{D07BF869-CED7-4B9F-A96F-EFAFC681FDFB}" type="datetime1">
              <a:rPr lang="tr-TR" smtClean="0"/>
              <a:t>27.12.2025</a:t>
            </a:fld>
            <a:endParaRPr lang="en-US" dirty="0"/>
          </a:p>
        </p:txBody>
      </p:sp>
      <p:sp>
        <p:nvSpPr>
          <p:cNvPr id="6" name="Alt Bilgi Yer Tutucusu 5"/>
          <p:cNvSpPr>
            <a:spLocks noGrp="1"/>
          </p:cNvSpPr>
          <p:nvPr>
            <p:ph type="ftr" sz="quarter" idx="11"/>
          </p:nvPr>
        </p:nvSpPr>
        <p:spPr>
          <a:xfrm>
            <a:off x="1097279" y="6446838"/>
            <a:ext cx="6818262" cy="365125"/>
          </a:xfrm>
        </p:spPr>
        <p:txBody>
          <a:bodyPr rtlCol="0"/>
          <a:lstStyle/>
          <a:p>
            <a:pPr algn="l" rtl="0"/>
            <a:endParaRPr lang="en-US" dirty="0"/>
          </a:p>
        </p:txBody>
      </p:sp>
      <p:sp>
        <p:nvSpPr>
          <p:cNvPr id="7" name="Slayt Numarası Yer Tutucus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Yer Tutucusu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tr"/>
              <a:t>Asıl başlık stilini düzenlemek için tıklayın</a:t>
            </a:r>
            <a:endParaRPr lang="en-US" dirty="0"/>
          </a:p>
        </p:txBody>
      </p:sp>
      <p:sp>
        <p:nvSpPr>
          <p:cNvPr id="3" name="Metin Yer Tutucusu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9A918C5-53DD-41D2-B8D3-A2402E985BFE}" type="datetime1">
              <a:rPr lang="tr-TR" smtClean="0"/>
              <a:t>27.12.2025</a:t>
            </a:fld>
            <a:endParaRPr lang="en-US" dirty="0"/>
          </a:p>
        </p:txBody>
      </p:sp>
      <p:sp>
        <p:nvSpPr>
          <p:cNvPr id="5" name="Alt Bilgi Yer Tutucusu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Slayt Numarası Yer Tutucusu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Düz Bağlayıcı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odcastfrancaisfacil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Başlık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tr" sz="8000" dirty="0"/>
              <a:t>PODCAST FRANÇAİS FACİLE</a:t>
            </a:r>
          </a:p>
        </p:txBody>
      </p:sp>
      <p:sp>
        <p:nvSpPr>
          <p:cNvPr id="3" name="Alt Başlık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lnSpcReduction="10000"/>
          </a:bodyPr>
          <a:lstStyle/>
          <a:p>
            <a:pPr rtl="0"/>
            <a:r>
              <a:rPr lang="tr" sz="2400" dirty="0">
                <a:solidFill>
                  <a:schemeClr val="tx1">
                    <a:lumMod val="85000"/>
                    <a:lumOff val="15000"/>
                  </a:schemeClr>
                </a:solidFill>
              </a:rPr>
              <a:t>SitE ÇÖZÜMLEMESİ SUNUMU</a:t>
            </a:r>
          </a:p>
          <a:p>
            <a:pPr rtl="0"/>
            <a:r>
              <a:rPr lang="tr" dirty="0">
                <a:solidFill>
                  <a:schemeClr val="tx1">
                    <a:lumMod val="85000"/>
                    <a:lumOff val="15000"/>
                  </a:schemeClr>
                </a:solidFill>
              </a:rPr>
              <a:t>Tuba dönmez- 062120039</a:t>
            </a:r>
            <a:endParaRPr lang="tr" sz="2400" dirty="0">
              <a:solidFill>
                <a:schemeClr val="tx1">
                  <a:lumMod val="85000"/>
                  <a:lumOff val="15000"/>
                </a:schemeClr>
              </a:solidFill>
            </a:endParaRPr>
          </a:p>
        </p:txBody>
      </p:sp>
      <p:cxnSp>
        <p:nvCxnSpPr>
          <p:cNvPr id="24" name="Düz Bağlayıcı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Resim 5" descr="metin, yazı tipi, harita, grafik içeren bir resim&#10;&#10;Yapay zeka tarafından oluşturulmuş içerik yanlış olabilir.">
            <a:extLst>
              <a:ext uri="{FF2B5EF4-FFF2-40B4-BE49-F238E27FC236}">
                <a16:creationId xmlns:a16="http://schemas.microsoft.com/office/drawing/2014/main" id="{254053B2-00FB-6D1E-27F4-F41256155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65" y="576669"/>
            <a:ext cx="4257758" cy="492471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6AE754-ABC1-1A81-0BAE-4BEB7706968E}"/>
              </a:ext>
            </a:extLst>
          </p:cNvPr>
          <p:cNvSpPr>
            <a:spLocks noGrp="1"/>
          </p:cNvSpPr>
          <p:nvPr>
            <p:ph idx="1"/>
          </p:nvPr>
        </p:nvSpPr>
        <p:spPr>
          <a:xfrm>
            <a:off x="5756223" y="46037"/>
            <a:ext cx="4747250" cy="5980009"/>
          </a:xfrm>
        </p:spPr>
        <p:txBody>
          <a:bodyPr/>
          <a:lstStyle/>
          <a:p>
            <a:r>
              <a:rPr lang="tr-TR" sz="2800" b="1" dirty="0"/>
              <a:t>Alıştırmalar/ Etkinlikler</a:t>
            </a:r>
            <a:r>
              <a:rPr lang="tr-TR" sz="2800" dirty="0"/>
              <a:t>: Geleneksel yapısal alıştırmalar (tamamlama dinleme eşleştirme) + </a:t>
            </a:r>
            <a:r>
              <a:rPr lang="tr-TR" sz="2800" dirty="0" err="1"/>
              <a:t>ecouter</a:t>
            </a:r>
            <a:r>
              <a:rPr lang="tr-TR" sz="2800" dirty="0"/>
              <a:t> </a:t>
            </a:r>
            <a:r>
              <a:rPr lang="tr-TR" sz="2800" dirty="0" err="1"/>
              <a:t>repeter</a:t>
            </a:r>
            <a:r>
              <a:rPr lang="tr-TR" sz="2800" dirty="0"/>
              <a:t> türü tekrar çalışmaları</a:t>
            </a:r>
            <a:r>
              <a:rPr lang="tr-TR" sz="2000" dirty="0"/>
              <a:t>.</a:t>
            </a:r>
          </a:p>
          <a:p>
            <a:r>
              <a:rPr lang="tr-TR" sz="2000" dirty="0"/>
              <a:t>Resim: </a:t>
            </a:r>
            <a:r>
              <a:rPr lang="tr-TR" sz="2000" dirty="0" err="1"/>
              <a:t>exercice</a:t>
            </a:r>
            <a:r>
              <a:rPr lang="tr-TR" sz="2000" dirty="0"/>
              <a:t> bölümünde </a:t>
            </a:r>
            <a:r>
              <a:rPr lang="tr-TR" sz="2000" dirty="0" err="1"/>
              <a:t>voir</a:t>
            </a:r>
            <a:r>
              <a:rPr lang="tr-TR" sz="2000" dirty="0"/>
              <a:t>  la </a:t>
            </a:r>
            <a:r>
              <a:rPr lang="tr-TR" sz="2000" dirty="0" err="1"/>
              <a:t>reponse</a:t>
            </a:r>
            <a:r>
              <a:rPr lang="tr-TR" sz="2000" dirty="0"/>
              <a:t> bölümü var, doğrudan yönlendirme var. Sonrasında tekrar geri döndür seçeneğine basarak cevabı gizleyip yeniden yapabiliyoruz. Soruyu yaptıktan sonra diğer soruya geçiş için veya </a:t>
            </a:r>
            <a:r>
              <a:rPr lang="tr-TR" sz="2000" dirty="0" err="1"/>
              <a:t>öncekl</a:t>
            </a:r>
            <a:r>
              <a:rPr lang="tr-TR" sz="2000" dirty="0"/>
              <a:t> soruya dönüp bakmak istersek ‘’ileri geri’’ ok işaretleri var. Ayrıca sorunun başında </a:t>
            </a:r>
            <a:r>
              <a:rPr lang="tr-TR" sz="2000" dirty="0" err="1"/>
              <a:t>consigne</a:t>
            </a:r>
            <a:r>
              <a:rPr lang="tr-TR" sz="2000" dirty="0"/>
              <a:t> de vermiş.</a:t>
            </a:r>
          </a:p>
          <a:p>
            <a:endParaRPr lang="tr-TR" sz="2000" dirty="0"/>
          </a:p>
          <a:p>
            <a:endParaRPr lang="tr-TR" dirty="0"/>
          </a:p>
        </p:txBody>
      </p:sp>
      <p:sp>
        <p:nvSpPr>
          <p:cNvPr id="4" name="Veri Yer Tutucusu 3">
            <a:extLst>
              <a:ext uri="{FF2B5EF4-FFF2-40B4-BE49-F238E27FC236}">
                <a16:creationId xmlns:a16="http://schemas.microsoft.com/office/drawing/2014/main" id="{ECC543CD-9641-EF27-DF7B-115DA8BA35C4}"/>
              </a:ext>
            </a:extLst>
          </p:cNvPr>
          <p:cNvSpPr>
            <a:spLocks noGrp="1"/>
          </p:cNvSpPr>
          <p:nvPr>
            <p:ph type="dt" sz="half" idx="10"/>
          </p:nvPr>
        </p:nvSpPr>
        <p:spPr/>
        <p:txBody>
          <a:bodyPr/>
          <a:lstStyle/>
          <a:p>
            <a:pPr rtl="0"/>
            <a:endParaRPr lang="en-US" dirty="0"/>
          </a:p>
        </p:txBody>
      </p:sp>
      <p:pic>
        <p:nvPicPr>
          <p:cNvPr id="8" name="Resim 7" descr="metin, ekran görüntüsü, yazı tipi, sayı, numara içeren bir resim&#10;&#10;Yapay zeka tarafından oluşturulmuş içerik yanlış olabilir.">
            <a:extLst>
              <a:ext uri="{FF2B5EF4-FFF2-40B4-BE49-F238E27FC236}">
                <a16:creationId xmlns:a16="http://schemas.microsoft.com/office/drawing/2014/main" id="{0A5C415E-73FF-1858-54EF-5ADA2E38E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3"/>
            <a:ext cx="5756223" cy="5366479"/>
          </a:xfrm>
          <a:prstGeom prst="rect">
            <a:avLst/>
          </a:prstGeom>
        </p:spPr>
      </p:pic>
    </p:spTree>
    <p:extLst>
      <p:ext uri="{BB962C8B-B14F-4D97-AF65-F5344CB8AC3E}">
        <p14:creationId xmlns:p14="http://schemas.microsoft.com/office/powerpoint/2010/main" val="182844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4C296F-133A-776F-E8D8-AF2F40C0DE58}"/>
              </a:ext>
            </a:extLst>
          </p:cNvPr>
          <p:cNvSpPr>
            <a:spLocks noGrp="1"/>
          </p:cNvSpPr>
          <p:nvPr>
            <p:ph idx="1"/>
          </p:nvPr>
        </p:nvSpPr>
        <p:spPr>
          <a:xfrm>
            <a:off x="1" y="339362"/>
            <a:ext cx="3792510" cy="5148107"/>
          </a:xfrm>
        </p:spPr>
        <p:txBody>
          <a:bodyPr>
            <a:normAutofit/>
          </a:bodyPr>
          <a:lstStyle/>
          <a:p>
            <a:r>
              <a:rPr lang="tr-TR" sz="2400" b="1" dirty="0"/>
              <a:t>ETKİNLİKLER- ALIŞTIRMALAR</a:t>
            </a:r>
          </a:p>
          <a:p>
            <a:endParaRPr lang="tr-TR" sz="2400" dirty="0"/>
          </a:p>
          <a:p>
            <a:endParaRPr lang="tr-TR" sz="2400" dirty="0"/>
          </a:p>
          <a:p>
            <a:r>
              <a:rPr lang="tr-TR" sz="2400" dirty="0"/>
              <a:t>Resim:</a:t>
            </a:r>
          </a:p>
          <a:p>
            <a:r>
              <a:rPr lang="tr-TR" sz="2400" b="1" dirty="0">
                <a:solidFill>
                  <a:srgbClr val="FF0000"/>
                </a:solidFill>
              </a:rPr>
              <a:t>Boşluk doldurma</a:t>
            </a:r>
            <a:r>
              <a:rPr lang="tr-TR" sz="2400" dirty="0">
                <a:solidFill>
                  <a:srgbClr val="FF0000"/>
                </a:solidFill>
              </a:rPr>
              <a:t>, </a:t>
            </a:r>
            <a:r>
              <a:rPr lang="tr-TR" sz="2400" b="1" dirty="0">
                <a:solidFill>
                  <a:srgbClr val="FF0000"/>
                </a:solidFill>
              </a:rPr>
              <a:t>çoktan seçmeli seçenekli</a:t>
            </a:r>
            <a:r>
              <a:rPr lang="tr-TR" sz="2400" dirty="0"/>
              <a:t> sorular mevcut, gramer</a:t>
            </a:r>
          </a:p>
          <a:p>
            <a:pPr marL="0" indent="0">
              <a:buNone/>
            </a:pPr>
            <a:r>
              <a:rPr lang="tr-TR" sz="2400" dirty="0"/>
              <a:t>pekiştirmesi için oldukça faydalı.</a:t>
            </a:r>
          </a:p>
        </p:txBody>
      </p:sp>
      <p:sp>
        <p:nvSpPr>
          <p:cNvPr id="4" name="Veri Yer Tutucusu 3">
            <a:extLst>
              <a:ext uri="{FF2B5EF4-FFF2-40B4-BE49-F238E27FC236}">
                <a16:creationId xmlns:a16="http://schemas.microsoft.com/office/drawing/2014/main" id="{FD6D1986-3C31-AA5A-1DC5-F054255F6625}"/>
              </a:ext>
            </a:extLst>
          </p:cNvPr>
          <p:cNvSpPr>
            <a:spLocks noGrp="1"/>
          </p:cNvSpPr>
          <p:nvPr>
            <p:ph type="dt" sz="half" idx="10"/>
          </p:nvPr>
        </p:nvSpPr>
        <p:spPr/>
        <p:txBody>
          <a:bodyPr/>
          <a:lstStyle/>
          <a:p>
            <a:pPr rtl="0"/>
            <a:endParaRPr lang="en-US" dirty="0"/>
          </a:p>
        </p:txBody>
      </p:sp>
      <p:pic>
        <p:nvPicPr>
          <p:cNvPr id="6" name="Resim 5" descr="metin, ekran görüntüsü, yazı tipi içeren bir resim&#10;&#10;Yapay zeka tarafından oluşturulmuş içerik yanlış olabilir.">
            <a:extLst>
              <a:ext uri="{FF2B5EF4-FFF2-40B4-BE49-F238E27FC236}">
                <a16:creationId xmlns:a16="http://schemas.microsoft.com/office/drawing/2014/main" id="{0A981274-4FC5-E7B6-08E5-193DF0DE8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697" y="1051838"/>
            <a:ext cx="4776729" cy="5261547"/>
          </a:xfrm>
          <a:prstGeom prst="rect">
            <a:avLst/>
          </a:prstGeom>
        </p:spPr>
      </p:pic>
      <p:pic>
        <p:nvPicPr>
          <p:cNvPr id="8" name="Resim 7" descr="metin, ekran görüntüsü, yazı tipi, sayı, numara içeren bir resim&#10;&#10;Yapay zeka tarafından oluşturulmuş içerik yanlış olabilir.">
            <a:extLst>
              <a:ext uri="{FF2B5EF4-FFF2-40B4-BE49-F238E27FC236}">
                <a16:creationId xmlns:a16="http://schemas.microsoft.com/office/drawing/2014/main" id="{10271737-9F13-07A2-3FE5-DF1B90149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746" y="0"/>
            <a:ext cx="4533254" cy="5487469"/>
          </a:xfrm>
          <a:prstGeom prst="rect">
            <a:avLst/>
          </a:prstGeom>
        </p:spPr>
      </p:pic>
    </p:spTree>
    <p:extLst>
      <p:ext uri="{BB962C8B-B14F-4D97-AF65-F5344CB8AC3E}">
        <p14:creationId xmlns:p14="http://schemas.microsoft.com/office/powerpoint/2010/main" val="174781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yazı tipi, sayı, numara içeren bir resim&#10;&#10;Yapay zeka tarafından oluşturulmuş içerik yanlış olabilir.">
            <a:extLst>
              <a:ext uri="{FF2B5EF4-FFF2-40B4-BE49-F238E27FC236}">
                <a16:creationId xmlns:a16="http://schemas.microsoft.com/office/drawing/2014/main" id="{7AE1C258-0ABB-6D1E-3BF6-EF030BF55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74" y="1274163"/>
            <a:ext cx="4242216" cy="4766871"/>
          </a:xfrm>
        </p:spPr>
      </p:pic>
      <p:sp>
        <p:nvSpPr>
          <p:cNvPr id="4" name="Veri Yer Tutucusu 3">
            <a:extLst>
              <a:ext uri="{FF2B5EF4-FFF2-40B4-BE49-F238E27FC236}">
                <a16:creationId xmlns:a16="http://schemas.microsoft.com/office/drawing/2014/main" id="{CB4029E4-B728-C039-D33D-DFE8E249AFB0}"/>
              </a:ext>
            </a:extLst>
          </p:cNvPr>
          <p:cNvSpPr>
            <a:spLocks noGrp="1"/>
          </p:cNvSpPr>
          <p:nvPr>
            <p:ph type="dt" sz="half" idx="10"/>
          </p:nvPr>
        </p:nvSpPr>
        <p:spPr/>
        <p:txBody>
          <a:bodyPr/>
          <a:lstStyle/>
          <a:p>
            <a:pPr rtl="0"/>
            <a:endParaRPr lang="en-US" dirty="0"/>
          </a:p>
        </p:txBody>
      </p:sp>
      <p:pic>
        <p:nvPicPr>
          <p:cNvPr id="8" name="Resim 7" descr="metin, ekran görüntüsü, yazı tipi içeren bir resim&#10;&#10;Yapay zeka tarafından oluşturulmuş içerik yanlış olabilir.">
            <a:extLst>
              <a:ext uri="{FF2B5EF4-FFF2-40B4-BE49-F238E27FC236}">
                <a16:creationId xmlns:a16="http://schemas.microsoft.com/office/drawing/2014/main" id="{C2ED076E-FC21-22E3-F563-FF3D3221F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494" y="1274163"/>
            <a:ext cx="4598929" cy="4766872"/>
          </a:xfrm>
          <a:prstGeom prst="rect">
            <a:avLst/>
          </a:prstGeom>
        </p:spPr>
      </p:pic>
      <p:sp>
        <p:nvSpPr>
          <p:cNvPr id="9" name="Metin kutusu 8">
            <a:extLst>
              <a:ext uri="{FF2B5EF4-FFF2-40B4-BE49-F238E27FC236}">
                <a16:creationId xmlns:a16="http://schemas.microsoft.com/office/drawing/2014/main" id="{B92CA954-E7C9-4B90-2D25-69C3EFF0C177}"/>
              </a:ext>
            </a:extLst>
          </p:cNvPr>
          <p:cNvSpPr txBox="1"/>
          <p:nvPr/>
        </p:nvSpPr>
        <p:spPr>
          <a:xfrm>
            <a:off x="569626" y="494675"/>
            <a:ext cx="6775554" cy="523220"/>
          </a:xfrm>
          <a:prstGeom prst="rect">
            <a:avLst/>
          </a:prstGeom>
          <a:noFill/>
        </p:spPr>
        <p:txBody>
          <a:bodyPr wrap="square" rtlCol="0">
            <a:spAutoFit/>
          </a:bodyPr>
          <a:lstStyle/>
          <a:p>
            <a:r>
              <a:rPr lang="tr-TR" sz="2800" b="1" dirty="0"/>
              <a:t>ÇOKTAN SEÇMELİ SORU TİPİ </a:t>
            </a:r>
          </a:p>
        </p:txBody>
      </p:sp>
    </p:spTree>
    <p:extLst>
      <p:ext uri="{BB962C8B-B14F-4D97-AF65-F5344CB8AC3E}">
        <p14:creationId xmlns:p14="http://schemas.microsoft.com/office/powerpoint/2010/main" val="166264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39E3A1-96F4-320E-5FD3-0456023AFC7F}"/>
              </a:ext>
            </a:extLst>
          </p:cNvPr>
          <p:cNvSpPr>
            <a:spLocks noGrp="1"/>
          </p:cNvSpPr>
          <p:nvPr>
            <p:ph idx="1"/>
          </p:nvPr>
        </p:nvSpPr>
        <p:spPr>
          <a:xfrm>
            <a:off x="347772" y="204450"/>
            <a:ext cx="10058400" cy="1159653"/>
          </a:xfrm>
        </p:spPr>
        <p:txBody>
          <a:bodyPr>
            <a:normAutofit fontScale="25000" lnSpcReduction="20000"/>
          </a:bodyPr>
          <a:lstStyle/>
          <a:p>
            <a:r>
              <a:rPr lang="tr-TR" sz="14400" b="1" dirty="0"/>
              <a:t>ETKİNLİKLER</a:t>
            </a:r>
          </a:p>
          <a:p>
            <a:r>
              <a:rPr lang="tr-TR" sz="14400" b="1" dirty="0"/>
              <a:t>VRAI/FAUX TİPİ SORULAR             KLASİK SORULAR</a:t>
            </a:r>
          </a:p>
          <a:p>
            <a:endParaRPr lang="tr-TR" sz="3200" b="1" dirty="0"/>
          </a:p>
          <a:p>
            <a:endParaRPr lang="tr-TR" sz="3200" b="1" dirty="0"/>
          </a:p>
          <a:p>
            <a:r>
              <a:rPr lang="tr-TR" sz="3200" b="1" dirty="0"/>
              <a:t> </a:t>
            </a:r>
          </a:p>
        </p:txBody>
      </p:sp>
      <p:sp>
        <p:nvSpPr>
          <p:cNvPr id="4" name="Veri Yer Tutucusu 3">
            <a:extLst>
              <a:ext uri="{FF2B5EF4-FFF2-40B4-BE49-F238E27FC236}">
                <a16:creationId xmlns:a16="http://schemas.microsoft.com/office/drawing/2014/main" id="{3BB1056E-707C-833E-6622-84BE6EF6B62F}"/>
              </a:ext>
            </a:extLst>
          </p:cNvPr>
          <p:cNvSpPr>
            <a:spLocks noGrp="1"/>
          </p:cNvSpPr>
          <p:nvPr>
            <p:ph type="dt" sz="half" idx="10"/>
          </p:nvPr>
        </p:nvSpPr>
        <p:spPr/>
        <p:txBody>
          <a:bodyPr/>
          <a:lstStyle/>
          <a:p>
            <a:pPr rtl="0"/>
            <a:fld id="{94E745DE-C81E-4AB0-A4DC-D933D3D60995}" type="datetime1">
              <a:rPr lang="tr-TR" smtClean="0"/>
              <a:t>27.12.2025</a:t>
            </a:fld>
            <a:endParaRPr lang="en-US" dirty="0"/>
          </a:p>
        </p:txBody>
      </p:sp>
      <p:pic>
        <p:nvPicPr>
          <p:cNvPr id="10" name="Resim 9" descr="metin, ekran görüntüsü, yazı tipi içeren bir resim&#10;&#10;Yapay zeka tarafından oluşturulmuş içerik yanlış olabilir.">
            <a:extLst>
              <a:ext uri="{FF2B5EF4-FFF2-40B4-BE49-F238E27FC236}">
                <a16:creationId xmlns:a16="http://schemas.microsoft.com/office/drawing/2014/main" id="{6A46F3C7-BA6B-39FA-B271-58A1CB2CA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3" y="1364105"/>
            <a:ext cx="5352809" cy="5289446"/>
          </a:xfrm>
          <a:prstGeom prst="rect">
            <a:avLst/>
          </a:prstGeom>
        </p:spPr>
      </p:pic>
      <p:pic>
        <p:nvPicPr>
          <p:cNvPr id="12" name="Resim 11" descr="metin, ekran görüntüsü, yazı tipi, tasarım içeren bir resim&#10;&#10;Yapay zeka tarafından oluşturulmuş içerik yanlış olabilir.">
            <a:extLst>
              <a:ext uri="{FF2B5EF4-FFF2-40B4-BE49-F238E27FC236}">
                <a16:creationId xmlns:a16="http://schemas.microsoft.com/office/drawing/2014/main" id="{C26765DF-150E-B27A-53B2-E2FEDB5CE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172" y="1364102"/>
            <a:ext cx="4856244" cy="5289447"/>
          </a:xfrm>
          <a:prstGeom prst="rect">
            <a:avLst/>
          </a:prstGeom>
        </p:spPr>
      </p:pic>
    </p:spTree>
    <p:extLst>
      <p:ext uri="{BB962C8B-B14F-4D97-AF65-F5344CB8AC3E}">
        <p14:creationId xmlns:p14="http://schemas.microsoft.com/office/powerpoint/2010/main" val="235121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yazı tipi, sayı, numara içeren bir resim&#10;&#10;Yapay zeka tarafından oluşturulmuş içerik yanlış olabilir.">
            <a:extLst>
              <a:ext uri="{FF2B5EF4-FFF2-40B4-BE49-F238E27FC236}">
                <a16:creationId xmlns:a16="http://schemas.microsoft.com/office/drawing/2014/main" id="{A049EBCF-E768-44BF-9A0A-D97158F76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4635" y="1663907"/>
            <a:ext cx="3912432" cy="4558623"/>
          </a:xfrm>
        </p:spPr>
      </p:pic>
      <p:sp>
        <p:nvSpPr>
          <p:cNvPr id="4" name="Veri Yer Tutucusu 3">
            <a:extLst>
              <a:ext uri="{FF2B5EF4-FFF2-40B4-BE49-F238E27FC236}">
                <a16:creationId xmlns:a16="http://schemas.microsoft.com/office/drawing/2014/main" id="{CF21CD0C-D94A-3115-8879-9A6C1B01ABFF}"/>
              </a:ext>
            </a:extLst>
          </p:cNvPr>
          <p:cNvSpPr>
            <a:spLocks noGrp="1"/>
          </p:cNvSpPr>
          <p:nvPr>
            <p:ph type="dt" sz="half" idx="10"/>
          </p:nvPr>
        </p:nvSpPr>
        <p:spPr/>
        <p:txBody>
          <a:bodyPr/>
          <a:lstStyle/>
          <a:p>
            <a:pPr rtl="0"/>
            <a:endParaRPr lang="en-US" dirty="0"/>
          </a:p>
        </p:txBody>
      </p:sp>
      <p:pic>
        <p:nvPicPr>
          <p:cNvPr id="8" name="Resim 7" descr="metin, ekran görüntüsü, tasarım içeren bir resim&#10;&#10;Yapay zeka tarafından oluşturulmuş içerik yanlış olabilir.">
            <a:extLst>
              <a:ext uri="{FF2B5EF4-FFF2-40B4-BE49-F238E27FC236}">
                <a16:creationId xmlns:a16="http://schemas.microsoft.com/office/drawing/2014/main" id="{2897316B-11E8-F823-78AC-0B3F96AB0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72" y="1539509"/>
            <a:ext cx="5203541" cy="4887523"/>
          </a:xfrm>
          <a:prstGeom prst="rect">
            <a:avLst/>
          </a:prstGeom>
        </p:spPr>
      </p:pic>
      <p:sp>
        <p:nvSpPr>
          <p:cNvPr id="10" name="Metin kutusu 9">
            <a:extLst>
              <a:ext uri="{FF2B5EF4-FFF2-40B4-BE49-F238E27FC236}">
                <a16:creationId xmlns:a16="http://schemas.microsoft.com/office/drawing/2014/main" id="{B4A9E190-4CD3-33F8-1ED1-06C1F30772BD}"/>
              </a:ext>
            </a:extLst>
          </p:cNvPr>
          <p:cNvSpPr txBox="1"/>
          <p:nvPr/>
        </p:nvSpPr>
        <p:spPr>
          <a:xfrm>
            <a:off x="186831" y="760751"/>
            <a:ext cx="12005169" cy="1015663"/>
          </a:xfrm>
          <a:prstGeom prst="rect">
            <a:avLst/>
          </a:prstGeom>
          <a:noFill/>
        </p:spPr>
        <p:txBody>
          <a:bodyPr wrap="square" rtlCol="0">
            <a:spAutoFit/>
          </a:bodyPr>
          <a:lstStyle/>
          <a:p>
            <a:r>
              <a:rPr lang="tr-TR" sz="2800" b="1" dirty="0"/>
              <a:t>VOCABULAİRE SORULARI</a:t>
            </a:r>
          </a:p>
          <a:p>
            <a:r>
              <a:rPr lang="tr-TR" sz="3200" b="1" dirty="0"/>
              <a:t>                                                     </a:t>
            </a:r>
            <a:r>
              <a:rPr lang="tr-TR" sz="2400" b="1" dirty="0"/>
              <a:t>DİNLEME VE TONLAMA(İNTONATİON) ETKİNLİĞİ             </a:t>
            </a:r>
          </a:p>
        </p:txBody>
      </p:sp>
    </p:spTree>
    <p:extLst>
      <p:ext uri="{BB962C8B-B14F-4D97-AF65-F5344CB8AC3E}">
        <p14:creationId xmlns:p14="http://schemas.microsoft.com/office/powerpoint/2010/main" val="105369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5A633B-8940-3248-C4E4-1855D3BE9517}"/>
              </a:ext>
            </a:extLst>
          </p:cNvPr>
          <p:cNvSpPr>
            <a:spLocks noGrp="1"/>
          </p:cNvSpPr>
          <p:nvPr>
            <p:ph idx="1"/>
          </p:nvPr>
        </p:nvSpPr>
        <p:spPr>
          <a:xfrm>
            <a:off x="482683" y="209862"/>
            <a:ext cx="10058400" cy="5644241"/>
          </a:xfrm>
        </p:spPr>
        <p:txBody>
          <a:bodyPr/>
          <a:lstStyle/>
          <a:p>
            <a:r>
              <a:rPr lang="tr-TR" sz="3600" b="1" dirty="0"/>
              <a:t>Yönlendirme (</a:t>
            </a:r>
            <a:r>
              <a:rPr lang="tr-TR" sz="3600" b="1" dirty="0" err="1"/>
              <a:t>Guidage</a:t>
            </a:r>
            <a:r>
              <a:rPr lang="tr-TR" sz="3600" b="1" dirty="0"/>
              <a:t>): </a:t>
            </a:r>
            <a:r>
              <a:rPr lang="tr-TR" sz="3200" dirty="0"/>
              <a:t>Öğrenciyi ders sırasına göre yönlendiren bağlantılar ve ‘’plan de </a:t>
            </a:r>
            <a:r>
              <a:rPr lang="tr-TR" sz="3200" dirty="0" err="1"/>
              <a:t>cours</a:t>
            </a:r>
            <a:r>
              <a:rPr lang="tr-TR" sz="3200" dirty="0"/>
              <a:t> </a:t>
            </a:r>
            <a:r>
              <a:rPr lang="tr-TR" sz="3200" dirty="0" err="1"/>
              <a:t>debutant</a:t>
            </a:r>
            <a:r>
              <a:rPr lang="tr-TR" sz="3200" dirty="0"/>
              <a:t>’’ sekmesi mevcut.</a:t>
            </a:r>
          </a:p>
          <a:p>
            <a:endParaRPr lang="tr-TR" dirty="0"/>
          </a:p>
          <a:p>
            <a:r>
              <a:rPr lang="tr-TR" sz="3600" b="1" dirty="0"/>
              <a:t>Eğitsel amaçlı arka plan araçları: </a:t>
            </a:r>
            <a:r>
              <a:rPr lang="tr-TR" sz="3200" dirty="0"/>
              <a:t>Dilbilgisi fişleri, sözlük destekli listeler, ses kayıtları, çeviri örnekleri, metinlerin yazılı dökümleri, arama çubuğu: ayrıca </a:t>
            </a:r>
            <a:r>
              <a:rPr lang="tr-TR" sz="3200" dirty="0" err="1"/>
              <a:t>grammaire</a:t>
            </a:r>
            <a:r>
              <a:rPr lang="tr-TR" sz="3200" dirty="0"/>
              <a:t>, </a:t>
            </a:r>
            <a:r>
              <a:rPr lang="tr-TR" sz="3200" dirty="0" err="1"/>
              <a:t>conjugaison</a:t>
            </a:r>
            <a:r>
              <a:rPr lang="tr-TR" sz="3200" dirty="0"/>
              <a:t>  </a:t>
            </a:r>
            <a:r>
              <a:rPr lang="tr-TR" sz="3200" dirty="0" err="1"/>
              <a:t>pronounciation</a:t>
            </a:r>
            <a:r>
              <a:rPr lang="tr-TR" sz="3200" dirty="0"/>
              <a:t> sekmeleri de mevcut.</a:t>
            </a:r>
          </a:p>
        </p:txBody>
      </p:sp>
      <p:sp>
        <p:nvSpPr>
          <p:cNvPr id="4" name="Veri Yer Tutucusu 3">
            <a:extLst>
              <a:ext uri="{FF2B5EF4-FFF2-40B4-BE49-F238E27FC236}">
                <a16:creationId xmlns:a16="http://schemas.microsoft.com/office/drawing/2014/main" id="{08EB15F7-D0B1-DE8B-CFD9-26C80C90283F}"/>
              </a:ext>
            </a:extLst>
          </p:cNvPr>
          <p:cNvSpPr>
            <a:spLocks noGrp="1"/>
          </p:cNvSpPr>
          <p:nvPr>
            <p:ph type="dt" sz="half" idx="10"/>
          </p:nvPr>
        </p:nvSpPr>
        <p:spPr/>
        <p:txBody>
          <a:bodyPr/>
          <a:lstStyle/>
          <a:p>
            <a:pPr rtl="0"/>
            <a:r>
              <a:rPr lang="tr-TR" dirty="0"/>
              <a:t> </a:t>
            </a:r>
            <a:endParaRPr lang="en-US" dirty="0"/>
          </a:p>
        </p:txBody>
      </p:sp>
    </p:spTree>
    <p:extLst>
      <p:ext uri="{BB962C8B-B14F-4D97-AF65-F5344CB8AC3E}">
        <p14:creationId xmlns:p14="http://schemas.microsoft.com/office/powerpoint/2010/main" val="69481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3826BD-D966-A42A-278E-512E20C94B54}"/>
              </a:ext>
            </a:extLst>
          </p:cNvPr>
          <p:cNvSpPr>
            <a:spLocks noGrp="1"/>
          </p:cNvSpPr>
          <p:nvPr>
            <p:ph idx="1"/>
          </p:nvPr>
        </p:nvSpPr>
        <p:spPr>
          <a:xfrm>
            <a:off x="497674" y="159480"/>
            <a:ext cx="10058400" cy="1294566"/>
          </a:xfrm>
        </p:spPr>
        <p:txBody>
          <a:bodyPr>
            <a:normAutofit fontScale="55000" lnSpcReduction="20000"/>
          </a:bodyPr>
          <a:lstStyle/>
          <a:p>
            <a:r>
              <a:rPr lang="tr-TR" sz="4500" b="1" dirty="0"/>
              <a:t>EĞİTSEL AMAÇLI ARKA PLAN ARAÇLARI: </a:t>
            </a:r>
          </a:p>
          <a:p>
            <a:r>
              <a:rPr lang="tr-TR" sz="4000" dirty="0"/>
              <a:t>- Youtube, ses dosyalarının transkripsiyonları, </a:t>
            </a:r>
            <a:r>
              <a:rPr lang="tr-TR" sz="4000" dirty="0" err="1"/>
              <a:t>ingilizce</a:t>
            </a:r>
            <a:r>
              <a:rPr lang="tr-TR" sz="4000" dirty="0"/>
              <a:t> ve </a:t>
            </a:r>
            <a:r>
              <a:rPr lang="tr-TR" sz="4000" dirty="0" err="1"/>
              <a:t>ispanyolca</a:t>
            </a:r>
            <a:r>
              <a:rPr lang="tr-TR" sz="4000" dirty="0"/>
              <a:t> diline transkripsiyonları</a:t>
            </a:r>
          </a:p>
        </p:txBody>
      </p:sp>
      <p:sp>
        <p:nvSpPr>
          <p:cNvPr id="4" name="Veri Yer Tutucusu 3">
            <a:extLst>
              <a:ext uri="{FF2B5EF4-FFF2-40B4-BE49-F238E27FC236}">
                <a16:creationId xmlns:a16="http://schemas.microsoft.com/office/drawing/2014/main" id="{E46BB92E-2303-567E-D354-E93C9F7D56CA}"/>
              </a:ext>
            </a:extLst>
          </p:cNvPr>
          <p:cNvSpPr>
            <a:spLocks noGrp="1"/>
          </p:cNvSpPr>
          <p:nvPr>
            <p:ph type="dt" sz="half" idx="10"/>
          </p:nvPr>
        </p:nvSpPr>
        <p:spPr/>
        <p:txBody>
          <a:bodyPr/>
          <a:lstStyle/>
          <a:p>
            <a:pPr rtl="0"/>
            <a:endParaRPr lang="en-US" dirty="0"/>
          </a:p>
        </p:txBody>
      </p:sp>
      <p:pic>
        <p:nvPicPr>
          <p:cNvPr id="6" name="Resim 5" descr="metin, insan yüzü, ekran görüntüsü, kişi, şahıs içeren bir resim&#10;&#10;Yapay zeka tarafından oluşturulmuş içerik yanlış olabilir.">
            <a:extLst>
              <a:ext uri="{FF2B5EF4-FFF2-40B4-BE49-F238E27FC236}">
                <a16:creationId xmlns:a16="http://schemas.microsoft.com/office/drawing/2014/main" id="{FC9F88E1-CA2C-CB4E-9460-EE51C8BA2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4" y="1454046"/>
            <a:ext cx="4157440" cy="4861602"/>
          </a:xfrm>
          <a:prstGeom prst="rect">
            <a:avLst/>
          </a:prstGeom>
        </p:spPr>
      </p:pic>
      <p:sp>
        <p:nvSpPr>
          <p:cNvPr id="7" name="Metin kutusu 6">
            <a:extLst>
              <a:ext uri="{FF2B5EF4-FFF2-40B4-BE49-F238E27FC236}">
                <a16:creationId xmlns:a16="http://schemas.microsoft.com/office/drawing/2014/main" id="{E123798B-F88D-8E89-91DD-80CF933798FB}"/>
              </a:ext>
            </a:extLst>
          </p:cNvPr>
          <p:cNvSpPr txBox="1"/>
          <p:nvPr/>
        </p:nvSpPr>
        <p:spPr>
          <a:xfrm>
            <a:off x="5396459" y="2458387"/>
            <a:ext cx="4901784" cy="2031325"/>
          </a:xfrm>
          <a:prstGeom prst="rect">
            <a:avLst/>
          </a:prstGeom>
          <a:noFill/>
        </p:spPr>
        <p:txBody>
          <a:bodyPr wrap="square" rtlCol="0">
            <a:spAutoFit/>
          </a:bodyPr>
          <a:lstStyle/>
          <a:p>
            <a:r>
              <a:rPr lang="tr-TR" dirty="0"/>
              <a:t>Resim: </a:t>
            </a:r>
            <a:r>
              <a:rPr lang="tr-TR" dirty="0" err="1"/>
              <a:t>youtube’da</a:t>
            </a:r>
            <a:r>
              <a:rPr lang="tr-TR" dirty="0"/>
              <a:t> paylaşılan videolu konu anlatımının transkripsiyonunu web sitesinde bulabiliyoruz, bu sayede a’dan z’ye konu anlatımını ve hocanın ne anlattığını anlamış oluyoruz, dinlerken veya izlerken anlayamadığımız v </a:t>
            </a:r>
            <a:r>
              <a:rPr lang="tr-TR" dirty="0" err="1"/>
              <a:t>eya</a:t>
            </a:r>
            <a:r>
              <a:rPr lang="tr-TR" dirty="0"/>
              <a:t> atladığımız yerleri yazılı olarak okuyabiliyoruz.</a:t>
            </a:r>
          </a:p>
        </p:txBody>
      </p:sp>
    </p:spTree>
    <p:extLst>
      <p:ext uri="{BB962C8B-B14F-4D97-AF65-F5344CB8AC3E}">
        <p14:creationId xmlns:p14="http://schemas.microsoft.com/office/powerpoint/2010/main" val="42400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logo, yazı tipi içeren bir resim&#10;&#10;Yapay zeka tarafından oluşturulmuş içerik yanlış olabilir.">
            <a:extLst>
              <a:ext uri="{FF2B5EF4-FFF2-40B4-BE49-F238E27FC236}">
                <a16:creationId xmlns:a16="http://schemas.microsoft.com/office/drawing/2014/main" id="{C2DC3C64-A05B-18A7-F318-EFBDA09362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64" y="1454047"/>
            <a:ext cx="4584515" cy="4631960"/>
          </a:xfrm>
        </p:spPr>
      </p:pic>
      <p:sp>
        <p:nvSpPr>
          <p:cNvPr id="4" name="Veri Yer Tutucusu 3">
            <a:extLst>
              <a:ext uri="{FF2B5EF4-FFF2-40B4-BE49-F238E27FC236}">
                <a16:creationId xmlns:a16="http://schemas.microsoft.com/office/drawing/2014/main" id="{C8632DDF-6FB5-E2E4-D820-88D333F0C8BF}"/>
              </a:ext>
            </a:extLst>
          </p:cNvPr>
          <p:cNvSpPr>
            <a:spLocks noGrp="1"/>
          </p:cNvSpPr>
          <p:nvPr>
            <p:ph type="dt" sz="half" idx="10"/>
          </p:nvPr>
        </p:nvSpPr>
        <p:spPr/>
        <p:txBody>
          <a:bodyPr/>
          <a:lstStyle/>
          <a:p>
            <a:pPr rtl="0"/>
            <a:endParaRPr lang="en-US" dirty="0"/>
          </a:p>
        </p:txBody>
      </p:sp>
      <p:sp>
        <p:nvSpPr>
          <p:cNvPr id="7" name="Metin kutusu 6">
            <a:extLst>
              <a:ext uri="{FF2B5EF4-FFF2-40B4-BE49-F238E27FC236}">
                <a16:creationId xmlns:a16="http://schemas.microsoft.com/office/drawing/2014/main" id="{46967C45-9352-3EB8-FBA6-7CAA0274D93E}"/>
              </a:ext>
            </a:extLst>
          </p:cNvPr>
          <p:cNvSpPr txBox="1"/>
          <p:nvPr/>
        </p:nvSpPr>
        <p:spPr>
          <a:xfrm>
            <a:off x="654570" y="558843"/>
            <a:ext cx="10882860" cy="523220"/>
          </a:xfrm>
          <a:prstGeom prst="rect">
            <a:avLst/>
          </a:prstGeom>
          <a:noFill/>
        </p:spPr>
        <p:txBody>
          <a:bodyPr wrap="square" rtlCol="0">
            <a:spAutoFit/>
          </a:bodyPr>
          <a:lstStyle/>
          <a:p>
            <a:r>
              <a:rPr lang="tr-TR" sz="2800" b="1" dirty="0"/>
              <a:t>EĞİTSEL AMAÇLI ARKA PLAN ARAÇLARI</a:t>
            </a:r>
            <a:endParaRPr lang="tr-TR" sz="2800" dirty="0"/>
          </a:p>
        </p:txBody>
      </p:sp>
      <p:pic>
        <p:nvPicPr>
          <p:cNvPr id="9" name="Resim 8" descr="metin, ekran görüntüsü, yazı tipi, çizgi içeren bir resim&#10;&#10;Yapay zeka tarafından oluşturulmuş içerik yanlış olabilir.">
            <a:extLst>
              <a:ext uri="{FF2B5EF4-FFF2-40B4-BE49-F238E27FC236}">
                <a16:creationId xmlns:a16="http://schemas.microsoft.com/office/drawing/2014/main" id="{E42D3B9D-0735-8974-7C09-ADCB77964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617" y="1599675"/>
            <a:ext cx="6505731" cy="4006645"/>
          </a:xfrm>
          <a:prstGeom prst="rect">
            <a:avLst/>
          </a:prstGeom>
        </p:spPr>
      </p:pic>
    </p:spTree>
    <p:extLst>
      <p:ext uri="{BB962C8B-B14F-4D97-AF65-F5344CB8AC3E}">
        <p14:creationId xmlns:p14="http://schemas.microsoft.com/office/powerpoint/2010/main" val="54631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BCC9D2-46D1-6BBE-9F3E-1878BC5D765D}"/>
              </a:ext>
            </a:extLst>
          </p:cNvPr>
          <p:cNvSpPr>
            <a:spLocks noGrp="1"/>
          </p:cNvSpPr>
          <p:nvPr>
            <p:ph idx="1"/>
          </p:nvPr>
        </p:nvSpPr>
        <p:spPr>
          <a:xfrm>
            <a:off x="744876" y="46037"/>
            <a:ext cx="10058400" cy="1879183"/>
          </a:xfrm>
        </p:spPr>
        <p:txBody>
          <a:bodyPr/>
          <a:lstStyle/>
          <a:p>
            <a:r>
              <a:rPr lang="tr-TR" sz="2800" b="1" dirty="0"/>
              <a:t>YÖNLENDİRMELER-</a:t>
            </a:r>
          </a:p>
          <a:p>
            <a:r>
              <a:rPr lang="tr-TR" sz="2800" b="1" dirty="0"/>
              <a:t> EĞİTSEL YÖNLENDİRME: </a:t>
            </a:r>
            <a:r>
              <a:rPr lang="tr-TR" dirty="0"/>
              <a:t>Önce basit bir diyalog dinletme ardından da anlama soruları, ve ardından telaffuz tekrarı ve </a:t>
            </a:r>
            <a:r>
              <a:rPr lang="tr-TR" dirty="0" err="1"/>
              <a:t>phrases</a:t>
            </a:r>
            <a:r>
              <a:rPr lang="tr-TR" dirty="0"/>
              <a:t> </a:t>
            </a:r>
            <a:r>
              <a:rPr lang="tr-TR" dirty="0" err="1"/>
              <a:t>utiles</a:t>
            </a:r>
            <a:r>
              <a:rPr lang="tr-TR" dirty="0"/>
              <a:t> kısmı ile parçada geçen bazı kalıpları ve cümleleri iyice pekiştiriyor. </a:t>
            </a:r>
          </a:p>
        </p:txBody>
      </p:sp>
      <p:pic>
        <p:nvPicPr>
          <p:cNvPr id="6" name="Resim 5" descr="metin, ekran görüntüsü, yazı tipi içeren bir resim&#10;&#10;Yapay zeka tarafından oluşturulmuş içerik yanlış olabilir.">
            <a:extLst>
              <a:ext uri="{FF2B5EF4-FFF2-40B4-BE49-F238E27FC236}">
                <a16:creationId xmlns:a16="http://schemas.microsoft.com/office/drawing/2014/main" id="{EDC7C3DD-FC40-2D9F-B396-C295F33F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508" y="2679517"/>
            <a:ext cx="4073136" cy="3013023"/>
          </a:xfrm>
          <a:prstGeom prst="rect">
            <a:avLst/>
          </a:prstGeom>
        </p:spPr>
      </p:pic>
      <p:pic>
        <p:nvPicPr>
          <p:cNvPr id="8" name="Resim 7" descr="metin, ekran görüntüsü, yazı tipi içeren bir resim&#10;&#10;Yapay zeka tarafından oluşturulmuş içerik yanlış olabilir.">
            <a:extLst>
              <a:ext uri="{FF2B5EF4-FFF2-40B4-BE49-F238E27FC236}">
                <a16:creationId xmlns:a16="http://schemas.microsoft.com/office/drawing/2014/main" id="{BF699307-55A9-AFA8-65C4-887C84573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3" y="2679517"/>
            <a:ext cx="3737508" cy="3121676"/>
          </a:xfrm>
          <a:prstGeom prst="rect">
            <a:avLst/>
          </a:prstGeom>
        </p:spPr>
      </p:pic>
      <p:pic>
        <p:nvPicPr>
          <p:cNvPr id="14" name="Resim 13" descr="metin, ekran görüntüsü, yazı tipi içeren bir resim&#10;&#10;Yapay zeka tarafından oluşturulmuş içerik yanlış olabilir.">
            <a:extLst>
              <a:ext uri="{FF2B5EF4-FFF2-40B4-BE49-F238E27FC236}">
                <a16:creationId xmlns:a16="http://schemas.microsoft.com/office/drawing/2014/main" id="{5DC463E0-AAC7-BFD9-085B-5DB9C8137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644" y="2248525"/>
            <a:ext cx="3866694" cy="4017364"/>
          </a:xfrm>
          <a:prstGeom prst="rect">
            <a:avLst/>
          </a:prstGeom>
        </p:spPr>
      </p:pic>
    </p:spTree>
    <p:extLst>
      <p:ext uri="{BB962C8B-B14F-4D97-AF65-F5344CB8AC3E}">
        <p14:creationId xmlns:p14="http://schemas.microsoft.com/office/powerpoint/2010/main" val="317159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45CDC2-5D91-7E14-4154-992992097283}"/>
              </a:ext>
            </a:extLst>
          </p:cNvPr>
          <p:cNvSpPr>
            <a:spLocks noGrp="1"/>
          </p:cNvSpPr>
          <p:nvPr>
            <p:ph idx="1"/>
          </p:nvPr>
        </p:nvSpPr>
        <p:spPr>
          <a:xfrm>
            <a:off x="744876" y="369343"/>
            <a:ext cx="10058400" cy="1279576"/>
          </a:xfrm>
        </p:spPr>
        <p:txBody>
          <a:bodyPr>
            <a:normAutofit/>
          </a:bodyPr>
          <a:lstStyle/>
          <a:p>
            <a:r>
              <a:rPr lang="tr-TR" sz="3200" b="1" dirty="0"/>
              <a:t>PEDAGOJİK YÖNLENDİRME</a:t>
            </a:r>
          </a:p>
        </p:txBody>
      </p:sp>
      <p:sp>
        <p:nvSpPr>
          <p:cNvPr id="4" name="Veri Yer Tutucusu 3">
            <a:extLst>
              <a:ext uri="{FF2B5EF4-FFF2-40B4-BE49-F238E27FC236}">
                <a16:creationId xmlns:a16="http://schemas.microsoft.com/office/drawing/2014/main" id="{00AFAC25-A8BD-B2E7-A03C-8D16F1372499}"/>
              </a:ext>
            </a:extLst>
          </p:cNvPr>
          <p:cNvSpPr>
            <a:spLocks noGrp="1"/>
          </p:cNvSpPr>
          <p:nvPr>
            <p:ph type="dt" sz="half" idx="10"/>
          </p:nvPr>
        </p:nvSpPr>
        <p:spPr/>
        <p:txBody>
          <a:bodyPr/>
          <a:lstStyle/>
          <a:p>
            <a:pPr rtl="0"/>
            <a:endParaRPr lang="en-US" dirty="0"/>
          </a:p>
        </p:txBody>
      </p:sp>
      <p:pic>
        <p:nvPicPr>
          <p:cNvPr id="6" name="Resim 5" descr="metin, ekran görüntüsü, yazı tipi içeren bir resim&#10;&#10;Yapay zeka tarafından oluşturulmuş içerik yanlış olabilir.">
            <a:extLst>
              <a:ext uri="{FF2B5EF4-FFF2-40B4-BE49-F238E27FC236}">
                <a16:creationId xmlns:a16="http://schemas.microsoft.com/office/drawing/2014/main" id="{ED4BCA00-F0CC-BA13-AADF-DB7070515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4852"/>
            <a:ext cx="12192000" cy="4728295"/>
          </a:xfrm>
          <a:prstGeom prst="rect">
            <a:avLst/>
          </a:prstGeom>
        </p:spPr>
      </p:pic>
    </p:spTree>
    <p:extLst>
      <p:ext uri="{BB962C8B-B14F-4D97-AF65-F5344CB8AC3E}">
        <p14:creationId xmlns:p14="http://schemas.microsoft.com/office/powerpoint/2010/main" val="138770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Dikdörtgen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Başlık 1">
            <a:extLst>
              <a:ext uri="{FF2B5EF4-FFF2-40B4-BE49-F238E27FC236}">
                <a16:creationId xmlns:a16="http://schemas.microsoft.com/office/drawing/2014/main" id="{9AB2EA78-AEB3-469B-9025-3B17201A457B}"/>
              </a:ext>
            </a:extLst>
          </p:cNvPr>
          <p:cNvSpPr>
            <a:spLocks noGrp="1"/>
          </p:cNvSpPr>
          <p:nvPr>
            <p:ph type="ctrTitle"/>
          </p:nvPr>
        </p:nvSpPr>
        <p:spPr>
          <a:xfrm>
            <a:off x="452702" y="489760"/>
            <a:ext cx="10058400" cy="3892168"/>
          </a:xfrm>
        </p:spPr>
        <p:txBody>
          <a:bodyPr rtlCol="0" anchor="ctr">
            <a:normAutofit/>
          </a:bodyPr>
          <a:lstStyle/>
          <a:p>
            <a:pPr lvl="0" rtl="0"/>
            <a:r>
              <a:rPr lang="tr" sz="4800" b="1" i="1" dirty="0">
                <a:solidFill>
                  <a:schemeClr val="tx1"/>
                </a:solidFill>
                <a:latin typeface="+mn-lt"/>
              </a:rPr>
              <a:t>İşlenen döküman: </a:t>
            </a:r>
            <a:r>
              <a:rPr lang="tr" sz="4800" i="1" dirty="0">
                <a:solidFill>
                  <a:srgbClr val="FFFFFF"/>
                </a:solidFill>
              </a:rPr>
              <a:t/>
            </a:r>
            <a:br>
              <a:rPr lang="tr" sz="4800" i="1" dirty="0">
                <a:solidFill>
                  <a:srgbClr val="FFFFFF"/>
                </a:solidFill>
              </a:rPr>
            </a:br>
            <a:r>
              <a:rPr lang="tr" sz="4800" i="1" dirty="0">
                <a:solidFill>
                  <a:srgbClr val="FFFFFF"/>
                </a:solidFill>
                <a:latin typeface="Abadi ExtraLight" panose="020F0502020204030204" pitchFamily="34" charset="-94"/>
              </a:rPr>
              <a:t>Resim+ses+metin (derslerde ses dosyaları,yazılı metinler, bazen videolar ve görseller mevcuttur</a:t>
            </a:r>
            <a:r>
              <a:rPr lang="tr" sz="4800" i="1" dirty="0">
                <a:solidFill>
                  <a:srgbClr val="FFFFFF"/>
                </a:solidFill>
              </a:rPr>
              <a:t>.</a:t>
            </a:r>
          </a:p>
        </p:txBody>
      </p:sp>
      <p:sp>
        <p:nvSpPr>
          <p:cNvPr id="49" name="Dikdörtgen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Alt Başlık 2">
            <a:extLst>
              <a:ext uri="{FF2B5EF4-FFF2-40B4-BE49-F238E27FC236}">
                <a16:creationId xmlns:a16="http://schemas.microsoft.com/office/drawing/2014/main" id="{255E1F2F-E259-4EA8-9FFD-3A10AF541859}"/>
              </a:ext>
            </a:extLst>
          </p:cNvPr>
          <p:cNvSpPr>
            <a:spLocks noGrp="1"/>
          </p:cNvSpPr>
          <p:nvPr>
            <p:ph type="subTitle" idx="1"/>
          </p:nvPr>
        </p:nvSpPr>
        <p:spPr>
          <a:xfrm>
            <a:off x="1066783" y="6967928"/>
            <a:ext cx="10058400" cy="1143000"/>
          </a:xfrm>
        </p:spPr>
        <p:txBody>
          <a:bodyPr rtlCol="0">
            <a:normAutofit/>
          </a:bodyPr>
          <a:lstStyle/>
          <a:p>
            <a:pPr rtl="0"/>
            <a:endParaRPr lang="tr"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AF5287-5A6F-DB25-141F-767678539C07}"/>
              </a:ext>
            </a:extLst>
          </p:cNvPr>
          <p:cNvSpPr>
            <a:spLocks noGrp="1"/>
          </p:cNvSpPr>
          <p:nvPr>
            <p:ph idx="1"/>
          </p:nvPr>
        </p:nvSpPr>
        <p:spPr>
          <a:xfrm>
            <a:off x="452703" y="414364"/>
            <a:ext cx="10058400" cy="5089603"/>
          </a:xfrm>
        </p:spPr>
        <p:txBody>
          <a:bodyPr/>
          <a:lstStyle/>
          <a:p>
            <a:r>
              <a:rPr lang="tr-TR" sz="2800" b="1" dirty="0"/>
              <a:t>SONUÇ OLARAK</a:t>
            </a:r>
            <a:r>
              <a:rPr lang="tr-TR" dirty="0"/>
              <a:t>:</a:t>
            </a:r>
          </a:p>
          <a:p>
            <a:endParaRPr lang="tr-TR" dirty="0"/>
          </a:p>
          <a:p>
            <a:endParaRPr lang="tr-TR" dirty="0"/>
          </a:p>
          <a:p>
            <a:r>
              <a:rPr lang="tr-TR" sz="2000" dirty="0"/>
              <a:t>Podcast </a:t>
            </a:r>
            <a:r>
              <a:rPr lang="tr-TR" sz="2000" dirty="0" err="1"/>
              <a:t>français</a:t>
            </a:r>
            <a:r>
              <a:rPr lang="tr-TR" sz="2000" dirty="0"/>
              <a:t> </a:t>
            </a:r>
            <a:r>
              <a:rPr lang="tr-TR" sz="2000" dirty="0" err="1"/>
              <a:t>facile</a:t>
            </a:r>
            <a:r>
              <a:rPr lang="tr-TR" sz="2000" dirty="0"/>
              <a:t> sitesinde gerçek dinleme </a:t>
            </a:r>
            <a:r>
              <a:rPr lang="tr-TR" sz="2000" dirty="0" err="1"/>
              <a:t>materyelleri</a:t>
            </a:r>
            <a:r>
              <a:rPr lang="tr-TR" sz="2000" dirty="0"/>
              <a:t> mevcut, günlük konuşma dili </a:t>
            </a:r>
            <a:r>
              <a:rPr lang="tr-TR" sz="2000" dirty="0" err="1"/>
              <a:t>kullanılır,ücretsiz</a:t>
            </a:r>
            <a:r>
              <a:rPr lang="tr-TR" sz="2000" dirty="0"/>
              <a:t> ve erişimi kolaydır, öğrencilere otonom öğrenmeyi sağlar ve </a:t>
            </a:r>
            <a:r>
              <a:rPr lang="tr-TR" sz="2000" dirty="0" err="1"/>
              <a:t>heryerde</a:t>
            </a:r>
            <a:r>
              <a:rPr lang="tr-TR" sz="2000" dirty="0"/>
              <a:t> erişilebilir, </a:t>
            </a:r>
            <a:r>
              <a:rPr lang="tr-TR" sz="2000" dirty="0" err="1"/>
              <a:t>otobüs,metro</a:t>
            </a:r>
            <a:r>
              <a:rPr lang="tr-TR" sz="2000" dirty="0"/>
              <a:t> vs. gibi yerlerde de dinlenebilir, telaffuz ve dinleme becerisini destekler kısa net ve tekrar edilebilir ses kayıtları bulunur.</a:t>
            </a:r>
          </a:p>
          <a:p>
            <a:r>
              <a:rPr lang="tr-TR" sz="2000" dirty="0"/>
              <a:t>Fakat sitede genel olarak görsel tasarım eski ve oldukça sınırlı, etkileşim azdır çünkü otomatik düzeltme yok. Konuşma ve yazma becerileri zayıf kalır, daha çok dinleme ve anlama odaklı fakat bir dili konuşabilmek de çok önemli bence.</a:t>
            </a:r>
          </a:p>
          <a:p>
            <a:r>
              <a:rPr lang="tr-TR" sz="2000" dirty="0"/>
              <a:t>Gramer açıklamaları da sınırlı öğrenci ek kaynaklara ihtiyaç duyabilir.</a:t>
            </a:r>
          </a:p>
        </p:txBody>
      </p:sp>
      <p:sp>
        <p:nvSpPr>
          <p:cNvPr id="4" name="Veri Yer Tutucusu 3">
            <a:extLst>
              <a:ext uri="{FF2B5EF4-FFF2-40B4-BE49-F238E27FC236}">
                <a16:creationId xmlns:a16="http://schemas.microsoft.com/office/drawing/2014/main" id="{A9732471-4A97-350C-341A-0E40B0506340}"/>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87076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5596C6-7F4A-145A-4D9E-C10B12B2E49F}"/>
              </a:ext>
            </a:extLst>
          </p:cNvPr>
          <p:cNvSpPr>
            <a:spLocks noGrp="1"/>
          </p:cNvSpPr>
          <p:nvPr>
            <p:ph idx="1"/>
          </p:nvPr>
        </p:nvSpPr>
        <p:spPr>
          <a:xfrm>
            <a:off x="77948" y="547141"/>
            <a:ext cx="6877488" cy="4742304"/>
          </a:xfrm>
        </p:spPr>
        <p:txBody>
          <a:bodyPr>
            <a:normAutofit/>
          </a:bodyPr>
          <a:lstStyle/>
          <a:p>
            <a:r>
              <a:rPr lang="tr-TR" sz="3600" b="1" dirty="0"/>
              <a:t>Yazar- Tasarımcı: </a:t>
            </a:r>
          </a:p>
          <a:p>
            <a:r>
              <a:rPr lang="tr-TR" sz="3600" dirty="0"/>
              <a:t>Siteyi FLE(</a:t>
            </a:r>
            <a:r>
              <a:rPr lang="tr-TR" sz="3600" dirty="0" err="1"/>
              <a:t>français</a:t>
            </a:r>
            <a:r>
              <a:rPr lang="tr-TR" sz="3600" dirty="0"/>
              <a:t> </a:t>
            </a:r>
            <a:r>
              <a:rPr lang="tr-TR" sz="3600" dirty="0" err="1"/>
              <a:t>langue</a:t>
            </a:r>
            <a:r>
              <a:rPr lang="tr-TR" sz="3600" dirty="0"/>
              <a:t> </a:t>
            </a:r>
            <a:r>
              <a:rPr lang="tr-TR" sz="3600" dirty="0" err="1"/>
              <a:t>etrangere</a:t>
            </a:r>
            <a:r>
              <a:rPr lang="tr-TR" sz="3600" dirty="0"/>
              <a:t>) öğretmeni </a:t>
            </a:r>
            <a:r>
              <a:rPr lang="tr-TR" sz="3600" dirty="0" err="1"/>
              <a:t>tarfından</a:t>
            </a:r>
            <a:r>
              <a:rPr lang="tr-TR" sz="3600" dirty="0"/>
              <a:t> hazırlanmıştır.</a:t>
            </a:r>
          </a:p>
          <a:p>
            <a:r>
              <a:rPr lang="tr-TR" sz="3600" dirty="0"/>
              <a:t>Ana yazar: Vincent </a:t>
            </a:r>
            <a:r>
              <a:rPr lang="tr-TR" sz="3600" dirty="0" err="1"/>
              <a:t>Durrenberger</a:t>
            </a:r>
            <a:endParaRPr lang="tr-TR" sz="3600" dirty="0"/>
          </a:p>
        </p:txBody>
      </p:sp>
      <p:sp>
        <p:nvSpPr>
          <p:cNvPr id="4" name="Veri Yer Tutucusu 3">
            <a:extLst>
              <a:ext uri="{FF2B5EF4-FFF2-40B4-BE49-F238E27FC236}">
                <a16:creationId xmlns:a16="http://schemas.microsoft.com/office/drawing/2014/main" id="{60D12771-BEC8-8E8C-DEB9-CBCCA541855A}"/>
              </a:ext>
            </a:extLst>
          </p:cNvPr>
          <p:cNvSpPr>
            <a:spLocks noGrp="1"/>
          </p:cNvSpPr>
          <p:nvPr>
            <p:ph type="dt" sz="half" idx="10"/>
          </p:nvPr>
        </p:nvSpPr>
        <p:spPr/>
        <p:txBody>
          <a:bodyPr/>
          <a:lstStyle/>
          <a:p>
            <a:pPr rtl="0"/>
            <a:endParaRPr lang="en-US" dirty="0"/>
          </a:p>
        </p:txBody>
      </p:sp>
      <p:pic>
        <p:nvPicPr>
          <p:cNvPr id="6" name="Resim 5" descr="metin, ekran görüntüsü, insan yüzü, multimedya içeren bir resim&#10;&#10;Yapay zeka tarafından oluşturulmuş içerik yanlış olabilir.">
            <a:extLst>
              <a:ext uri="{FF2B5EF4-FFF2-40B4-BE49-F238E27FC236}">
                <a16:creationId xmlns:a16="http://schemas.microsoft.com/office/drawing/2014/main" id="{8D674971-0F80-1BEA-44B9-393A01343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436" y="46037"/>
            <a:ext cx="5236564" cy="6264822"/>
          </a:xfrm>
          <a:prstGeom prst="rect">
            <a:avLst/>
          </a:prstGeom>
        </p:spPr>
      </p:pic>
    </p:spTree>
    <p:extLst>
      <p:ext uri="{BB962C8B-B14F-4D97-AF65-F5344CB8AC3E}">
        <p14:creationId xmlns:p14="http://schemas.microsoft.com/office/powerpoint/2010/main" val="71763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F862DE-CDEC-913F-56F4-41BE5DE91C35}"/>
              </a:ext>
            </a:extLst>
          </p:cNvPr>
          <p:cNvSpPr>
            <a:spLocks noGrp="1"/>
          </p:cNvSpPr>
          <p:nvPr>
            <p:ph idx="1"/>
          </p:nvPr>
        </p:nvSpPr>
        <p:spPr>
          <a:xfrm>
            <a:off x="317791" y="219441"/>
            <a:ext cx="10058400" cy="3760891"/>
          </a:xfrm>
        </p:spPr>
        <p:txBody>
          <a:bodyPr>
            <a:normAutofit fontScale="92500" lnSpcReduction="10000"/>
          </a:bodyPr>
          <a:lstStyle/>
          <a:p>
            <a:pPr lvl="1"/>
            <a:r>
              <a:rPr lang="tr-TR" sz="4800" b="1" dirty="0"/>
              <a:t>Sitenin ait olduğu sektör: </a:t>
            </a:r>
            <a:r>
              <a:rPr lang="tr-TR" sz="4000" dirty="0"/>
              <a:t>Özel girişim, bireysel öğretmen projesi( devlet veya üniversite bağlantısı yok.) </a:t>
            </a:r>
          </a:p>
          <a:p>
            <a:r>
              <a:rPr lang="tr-TR" sz="4800" b="1" dirty="0"/>
              <a:t>Sitenin hazırlanma tarihi</a:t>
            </a:r>
            <a:r>
              <a:rPr lang="tr-TR" dirty="0"/>
              <a:t>: </a:t>
            </a:r>
            <a:r>
              <a:rPr lang="tr-TR" sz="4000" dirty="0"/>
              <a:t>Yaklaşık 2010 civarında </a:t>
            </a:r>
            <a:r>
              <a:rPr lang="tr-TR" sz="4000" dirty="0" err="1"/>
              <a:t>oluşturulmuş,halen</a:t>
            </a:r>
            <a:r>
              <a:rPr lang="tr-TR" sz="4000" dirty="0"/>
              <a:t> aktif, net tarih belirtilmemiş.</a:t>
            </a:r>
          </a:p>
        </p:txBody>
      </p:sp>
      <p:sp>
        <p:nvSpPr>
          <p:cNvPr id="4" name="Veri Yer Tutucusu 3">
            <a:extLst>
              <a:ext uri="{FF2B5EF4-FFF2-40B4-BE49-F238E27FC236}">
                <a16:creationId xmlns:a16="http://schemas.microsoft.com/office/drawing/2014/main" id="{F49D2E2E-7D7C-659A-9413-1F4809B0DCBC}"/>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39480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BAEECF-B9B4-6CCF-D008-26AEEF644D4C}"/>
              </a:ext>
            </a:extLst>
          </p:cNvPr>
          <p:cNvSpPr>
            <a:spLocks noGrp="1"/>
          </p:cNvSpPr>
          <p:nvPr>
            <p:ph idx="1"/>
          </p:nvPr>
        </p:nvSpPr>
        <p:spPr>
          <a:xfrm>
            <a:off x="227850" y="614545"/>
            <a:ext cx="10058400" cy="5416862"/>
          </a:xfrm>
        </p:spPr>
        <p:txBody>
          <a:bodyPr>
            <a:normAutofit fontScale="77500" lnSpcReduction="20000"/>
          </a:bodyPr>
          <a:lstStyle/>
          <a:p>
            <a:r>
              <a:rPr lang="tr-TR" sz="4800" b="1" dirty="0"/>
              <a:t>Sitenin adresi:</a:t>
            </a:r>
            <a:r>
              <a:rPr lang="tr-TR" dirty="0"/>
              <a:t> </a:t>
            </a:r>
            <a:r>
              <a:rPr lang="tr-TR" sz="4000" dirty="0">
                <a:hlinkClick r:id="rId2"/>
              </a:rPr>
              <a:t>https://www.podcastfrancaisfacile.com/</a:t>
            </a:r>
            <a:endParaRPr lang="tr-TR" sz="4000" dirty="0"/>
          </a:p>
          <a:p>
            <a:r>
              <a:rPr lang="tr-TR" sz="4800" b="1" dirty="0"/>
              <a:t>Güncelleme:</a:t>
            </a:r>
            <a:r>
              <a:rPr lang="tr-TR" sz="4000" dirty="0"/>
              <a:t> Düzenli olarak güncelleniyor,(</a:t>
            </a:r>
            <a:r>
              <a:rPr lang="tr-TR" sz="4000" dirty="0" err="1"/>
              <a:t>örn</a:t>
            </a:r>
            <a:r>
              <a:rPr lang="tr-TR" sz="4000" dirty="0"/>
              <a:t>: 2023-2025 arasında yeni içerikler eklenmiş.</a:t>
            </a:r>
          </a:p>
          <a:p>
            <a:endParaRPr lang="tr-TR" sz="4000" dirty="0"/>
          </a:p>
          <a:p>
            <a:pPr marL="0" indent="0">
              <a:buNone/>
            </a:pPr>
            <a:r>
              <a:rPr lang="tr-TR" sz="5200" b="1" dirty="0"/>
              <a:t>Gerekli Donanım</a:t>
            </a:r>
            <a:r>
              <a:rPr lang="tr-TR" sz="4000" dirty="0"/>
              <a:t>: Bilgisayar, tablet veya akıllı telefon, internet bağlantısı, dinleyebilmek için hoparlör veya kulaklık</a:t>
            </a:r>
          </a:p>
          <a:p>
            <a:pPr marL="0" indent="0">
              <a:buNone/>
            </a:pPr>
            <a:r>
              <a:rPr lang="tr-TR" sz="5200" b="1" dirty="0"/>
              <a:t>Fiyatı: </a:t>
            </a:r>
            <a:r>
              <a:rPr lang="tr-TR" sz="4000" dirty="0"/>
              <a:t>ücretsiz</a:t>
            </a:r>
          </a:p>
          <a:p>
            <a:endParaRPr lang="tr-TR" sz="4000" dirty="0"/>
          </a:p>
        </p:txBody>
      </p:sp>
      <p:sp>
        <p:nvSpPr>
          <p:cNvPr id="4" name="Veri Yer Tutucusu 3">
            <a:extLst>
              <a:ext uri="{FF2B5EF4-FFF2-40B4-BE49-F238E27FC236}">
                <a16:creationId xmlns:a16="http://schemas.microsoft.com/office/drawing/2014/main" id="{50ED835B-83FE-1F4C-C99F-3ADD1C142381}"/>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52734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0E9A76-026D-A0E1-22F6-9BAE31DFB169}"/>
              </a:ext>
            </a:extLst>
          </p:cNvPr>
          <p:cNvSpPr>
            <a:spLocks noGrp="1"/>
          </p:cNvSpPr>
          <p:nvPr>
            <p:ph idx="1"/>
          </p:nvPr>
        </p:nvSpPr>
        <p:spPr>
          <a:xfrm>
            <a:off x="557634" y="254833"/>
            <a:ext cx="10058400" cy="5389407"/>
          </a:xfrm>
        </p:spPr>
        <p:txBody>
          <a:bodyPr>
            <a:normAutofit/>
          </a:bodyPr>
          <a:lstStyle/>
          <a:p>
            <a:r>
              <a:rPr lang="tr-TR" sz="4800" b="1" dirty="0"/>
              <a:t>2. EĞİTSEL- DİDAKTİK ÖZELLİKLERİ: </a:t>
            </a:r>
          </a:p>
          <a:p>
            <a:r>
              <a:rPr lang="tr-TR" sz="3600" b="1" dirty="0"/>
              <a:t>Hedef dil: </a:t>
            </a:r>
            <a:r>
              <a:rPr lang="tr-TR" sz="3600" dirty="0"/>
              <a:t>Fransızca </a:t>
            </a:r>
          </a:p>
          <a:p>
            <a:pPr marL="0" indent="0">
              <a:buNone/>
            </a:pPr>
            <a:r>
              <a:rPr lang="tr-TR" sz="3600" b="1" dirty="0"/>
              <a:t>Alan</a:t>
            </a:r>
            <a:r>
              <a:rPr lang="tr-TR" sz="3600" dirty="0"/>
              <a:t>: Genel Fransızca</a:t>
            </a:r>
          </a:p>
          <a:p>
            <a:pPr marL="0" indent="0">
              <a:buNone/>
            </a:pPr>
            <a:r>
              <a:rPr lang="tr-TR" sz="3600" b="1" dirty="0"/>
              <a:t>Hedef Kitle</a:t>
            </a:r>
            <a:r>
              <a:rPr lang="tr-TR" sz="3600" dirty="0"/>
              <a:t>: Yeni başlayanlar, yetişkin öğrenciler , </a:t>
            </a:r>
            <a:r>
              <a:rPr lang="tr-TR" sz="3600" dirty="0" err="1"/>
              <a:t>Fle</a:t>
            </a:r>
            <a:r>
              <a:rPr lang="tr-TR" sz="3600" dirty="0"/>
              <a:t> öğrencileri</a:t>
            </a:r>
          </a:p>
          <a:p>
            <a:pPr marL="0" indent="0">
              <a:buNone/>
            </a:pPr>
            <a:r>
              <a:rPr lang="tr-TR" sz="3600" b="1" dirty="0"/>
              <a:t>Düzey:</a:t>
            </a:r>
            <a:r>
              <a:rPr lang="tr-TR" sz="3600" dirty="0"/>
              <a:t> Başlangıç : (A1- A2) </a:t>
            </a:r>
          </a:p>
        </p:txBody>
      </p:sp>
      <p:sp>
        <p:nvSpPr>
          <p:cNvPr id="4" name="Veri Yer Tutucusu 3">
            <a:extLst>
              <a:ext uri="{FF2B5EF4-FFF2-40B4-BE49-F238E27FC236}">
                <a16:creationId xmlns:a16="http://schemas.microsoft.com/office/drawing/2014/main" id="{BACA7B04-B4C1-71E0-D9E1-E8D558C2AB90}"/>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57039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D5F1D6-017A-BE9C-7635-40610DA21F37}"/>
              </a:ext>
            </a:extLst>
          </p:cNvPr>
          <p:cNvSpPr>
            <a:spLocks noGrp="1"/>
          </p:cNvSpPr>
          <p:nvPr>
            <p:ph idx="1"/>
          </p:nvPr>
        </p:nvSpPr>
        <p:spPr>
          <a:xfrm>
            <a:off x="273820" y="608676"/>
            <a:ext cx="11644360" cy="5311931"/>
          </a:xfrm>
        </p:spPr>
        <p:txBody>
          <a:bodyPr>
            <a:normAutofit lnSpcReduction="10000"/>
          </a:bodyPr>
          <a:lstStyle/>
          <a:p>
            <a:r>
              <a:rPr lang="tr-TR" sz="3600" b="1" dirty="0"/>
              <a:t>Dilsel beceri (ağırlıklı olan): </a:t>
            </a:r>
            <a:r>
              <a:rPr lang="tr-TR" sz="3200" dirty="0"/>
              <a:t>-Sözlü anlama/ -sözlü anlatım –yazılı anlama     </a:t>
            </a:r>
          </a:p>
          <a:p>
            <a:endParaRPr lang="tr-TR" sz="3200" dirty="0"/>
          </a:p>
          <a:p>
            <a:pPr marL="0" indent="0">
              <a:buNone/>
            </a:pPr>
            <a:r>
              <a:rPr lang="tr-TR" sz="3200" dirty="0"/>
              <a:t> </a:t>
            </a:r>
          </a:p>
          <a:p>
            <a:pPr marL="0" indent="0">
              <a:buNone/>
            </a:pPr>
            <a:endParaRPr lang="tr-TR" sz="3200" dirty="0"/>
          </a:p>
          <a:p>
            <a:pPr marL="0" indent="0">
              <a:buNone/>
            </a:pPr>
            <a:endParaRPr lang="tr-TR" sz="3200" dirty="0"/>
          </a:p>
          <a:p>
            <a:pPr marL="0" indent="0">
              <a:buNone/>
            </a:pPr>
            <a:endParaRPr lang="tr-TR" sz="3200" dirty="0"/>
          </a:p>
          <a:p>
            <a:pPr marL="0" indent="0">
              <a:buNone/>
            </a:pPr>
            <a:r>
              <a:rPr lang="tr-TR" sz="2000" b="1" dirty="0"/>
              <a:t>Resim1</a:t>
            </a:r>
            <a:r>
              <a:rPr lang="tr-TR" sz="2000" dirty="0"/>
              <a:t>- Sözlü anlama ve anlatımı destekleyen </a:t>
            </a:r>
            <a:r>
              <a:rPr lang="tr-TR" sz="2000" dirty="0" err="1"/>
              <a:t>dialogue</a:t>
            </a:r>
            <a:r>
              <a:rPr lang="tr-TR" sz="2000" dirty="0"/>
              <a:t>, </a:t>
            </a:r>
            <a:r>
              <a:rPr lang="tr-TR" sz="2000" dirty="0" err="1"/>
              <a:t>pronunciation</a:t>
            </a:r>
            <a:r>
              <a:rPr lang="tr-TR" sz="2000" dirty="0"/>
              <a:t>, </a:t>
            </a:r>
            <a:r>
              <a:rPr lang="tr-TR" sz="2000" dirty="0" err="1"/>
              <a:t>vocab</a:t>
            </a:r>
            <a:r>
              <a:rPr lang="tr-TR" sz="2000" dirty="0"/>
              <a:t>., ve </a:t>
            </a:r>
            <a:r>
              <a:rPr lang="tr-TR" sz="2000" dirty="0" err="1"/>
              <a:t>orthographe</a:t>
            </a:r>
            <a:r>
              <a:rPr lang="tr-TR" sz="2000" dirty="0"/>
              <a:t> bölümleri mevcut, ayrı ayrı kategorize edilmiş</a:t>
            </a:r>
          </a:p>
        </p:txBody>
      </p:sp>
      <p:sp>
        <p:nvSpPr>
          <p:cNvPr id="4" name="Veri Yer Tutucusu 3">
            <a:extLst>
              <a:ext uri="{FF2B5EF4-FFF2-40B4-BE49-F238E27FC236}">
                <a16:creationId xmlns:a16="http://schemas.microsoft.com/office/drawing/2014/main" id="{31D41D74-B189-F8EF-7570-6A882477C1DE}"/>
              </a:ext>
            </a:extLst>
          </p:cNvPr>
          <p:cNvSpPr>
            <a:spLocks noGrp="1"/>
          </p:cNvSpPr>
          <p:nvPr>
            <p:ph type="dt" sz="half" idx="10"/>
          </p:nvPr>
        </p:nvSpPr>
        <p:spPr/>
        <p:txBody>
          <a:bodyPr/>
          <a:lstStyle/>
          <a:p>
            <a:pPr rtl="0"/>
            <a:endParaRPr lang="en-US" dirty="0"/>
          </a:p>
        </p:txBody>
      </p:sp>
      <p:pic>
        <p:nvPicPr>
          <p:cNvPr id="8" name="Resim 7" descr="metin, ekran görüntüsü, yazı tipi, marka içeren bir resim&#10;&#10;Yapay zeka tarafından oluşturulmuş içerik yanlış olabilir.">
            <a:extLst>
              <a:ext uri="{FF2B5EF4-FFF2-40B4-BE49-F238E27FC236}">
                <a16:creationId xmlns:a16="http://schemas.microsoft.com/office/drawing/2014/main" id="{C371C9F6-2932-6DF9-8866-E79A2FF27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0" y="1717732"/>
            <a:ext cx="6500747" cy="3422535"/>
          </a:xfrm>
          <a:prstGeom prst="rect">
            <a:avLst/>
          </a:prstGeom>
        </p:spPr>
      </p:pic>
    </p:spTree>
    <p:extLst>
      <p:ext uri="{BB962C8B-B14F-4D97-AF65-F5344CB8AC3E}">
        <p14:creationId xmlns:p14="http://schemas.microsoft.com/office/powerpoint/2010/main" val="226041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E3FAF7-B5E1-784D-13ED-7FBFAA874BB8}"/>
              </a:ext>
            </a:extLst>
          </p:cNvPr>
          <p:cNvSpPr>
            <a:spLocks noGrp="1"/>
          </p:cNvSpPr>
          <p:nvPr>
            <p:ph idx="1"/>
          </p:nvPr>
        </p:nvSpPr>
        <p:spPr>
          <a:xfrm>
            <a:off x="317792" y="239844"/>
            <a:ext cx="11374536" cy="5951094"/>
          </a:xfrm>
        </p:spPr>
        <p:txBody>
          <a:bodyPr>
            <a:normAutofit lnSpcReduction="10000"/>
          </a:bodyPr>
          <a:lstStyle/>
          <a:p>
            <a:r>
              <a:rPr lang="tr-TR" sz="2800" b="1" dirty="0"/>
              <a:t>Amaç(ağırlıklı olan) :</a:t>
            </a:r>
            <a:r>
              <a:rPr lang="tr-TR" sz="2800" dirty="0"/>
              <a:t>– </a:t>
            </a:r>
            <a:r>
              <a:rPr lang="tr-TR" sz="2800" dirty="0" err="1"/>
              <a:t>Sözcüksel,dilbilgisel</a:t>
            </a:r>
            <a:r>
              <a:rPr lang="tr-TR" sz="2800" dirty="0"/>
              <a:t>, iletişimsel becerileri </a:t>
            </a:r>
            <a:r>
              <a:rPr lang="tr-TR" sz="2800" dirty="0" err="1"/>
              <a:t>geliştırmek</a:t>
            </a:r>
            <a:r>
              <a:rPr lang="tr-TR" sz="2800" dirty="0"/>
              <a:t>.</a:t>
            </a:r>
          </a:p>
          <a:p>
            <a:r>
              <a:rPr lang="tr-TR" sz="2800" b="1" dirty="0"/>
              <a:t>Sözlü Dil: </a:t>
            </a:r>
            <a:r>
              <a:rPr lang="tr-TR" sz="2800" dirty="0"/>
              <a:t>Var( dinleme kayıtları, tekrar etme </a:t>
            </a:r>
            <a:r>
              <a:rPr lang="tr-TR" sz="2800" dirty="0" err="1"/>
              <a:t>exerciceleri</a:t>
            </a:r>
            <a:r>
              <a:rPr lang="tr-TR" sz="2800" dirty="0"/>
              <a:t> ile) </a:t>
            </a:r>
          </a:p>
          <a:p>
            <a:endParaRPr lang="tr-TR" dirty="0"/>
          </a:p>
          <a:p>
            <a:endParaRPr lang="tr-TR" dirty="0"/>
          </a:p>
          <a:p>
            <a:endParaRPr lang="tr-TR" dirty="0"/>
          </a:p>
          <a:p>
            <a:endParaRPr lang="tr-TR" dirty="0"/>
          </a:p>
          <a:p>
            <a:endParaRPr lang="tr-TR" dirty="0"/>
          </a:p>
          <a:p>
            <a:endParaRPr lang="tr-TR" dirty="0"/>
          </a:p>
          <a:p>
            <a:endParaRPr lang="tr-TR" dirty="0"/>
          </a:p>
          <a:p>
            <a:r>
              <a:rPr lang="tr-TR" dirty="0"/>
              <a:t>                                Resim2: sayfada dinleme kayıtları, diyaloglar(</a:t>
            </a:r>
            <a:r>
              <a:rPr lang="tr-TR" dirty="0" err="1"/>
              <a:t>situations</a:t>
            </a:r>
            <a:r>
              <a:rPr lang="tr-TR" dirty="0"/>
              <a:t> </a:t>
            </a:r>
            <a:r>
              <a:rPr lang="tr-TR" dirty="0" err="1"/>
              <a:t>diversees</a:t>
            </a:r>
            <a:r>
              <a:rPr lang="tr-TR" dirty="0"/>
              <a:t>), </a:t>
            </a:r>
            <a:r>
              <a:rPr lang="tr-TR" dirty="0" err="1"/>
              <a:t>phonetique</a:t>
            </a:r>
            <a:r>
              <a:rPr lang="tr-TR" dirty="0"/>
              <a:t> </a:t>
            </a:r>
          </a:p>
          <a:p>
            <a:r>
              <a:rPr lang="tr-TR" dirty="0"/>
              <a:t>                                bölümleri mevcut.</a:t>
            </a:r>
          </a:p>
        </p:txBody>
      </p:sp>
      <p:sp>
        <p:nvSpPr>
          <p:cNvPr id="4" name="Veri Yer Tutucusu 3">
            <a:extLst>
              <a:ext uri="{FF2B5EF4-FFF2-40B4-BE49-F238E27FC236}">
                <a16:creationId xmlns:a16="http://schemas.microsoft.com/office/drawing/2014/main" id="{5BA5780E-91A8-38D6-D4BD-FEAD58CACECD}"/>
              </a:ext>
            </a:extLst>
          </p:cNvPr>
          <p:cNvSpPr>
            <a:spLocks noGrp="1"/>
          </p:cNvSpPr>
          <p:nvPr>
            <p:ph type="dt" sz="half" idx="10"/>
          </p:nvPr>
        </p:nvSpPr>
        <p:spPr/>
        <p:txBody>
          <a:bodyPr/>
          <a:lstStyle/>
          <a:p>
            <a:pPr rtl="0"/>
            <a:endParaRPr lang="en-US" dirty="0"/>
          </a:p>
        </p:txBody>
      </p:sp>
      <p:pic>
        <p:nvPicPr>
          <p:cNvPr id="6" name="Resim 5" descr="metin, ekran görüntüsü, logo, yazı tipi içeren bir resim&#10;&#10;Yapay zeka tarafından oluşturulmuş içerik yanlış olabilir.">
            <a:extLst>
              <a:ext uri="{FF2B5EF4-FFF2-40B4-BE49-F238E27FC236}">
                <a16:creationId xmlns:a16="http://schemas.microsoft.com/office/drawing/2014/main" id="{3920F25F-8529-FCBB-FE3A-4383713A6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703" y="1888169"/>
            <a:ext cx="8824573" cy="3028605"/>
          </a:xfrm>
          <a:prstGeom prst="rect">
            <a:avLst/>
          </a:prstGeom>
        </p:spPr>
      </p:pic>
    </p:spTree>
    <p:extLst>
      <p:ext uri="{BB962C8B-B14F-4D97-AF65-F5344CB8AC3E}">
        <p14:creationId xmlns:p14="http://schemas.microsoft.com/office/powerpoint/2010/main" val="338385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8EB7C0-9C14-FFEE-796F-ADB8A4B4E0BB}"/>
              </a:ext>
            </a:extLst>
          </p:cNvPr>
          <p:cNvSpPr>
            <a:spLocks noGrp="1"/>
          </p:cNvSpPr>
          <p:nvPr>
            <p:ph idx="1"/>
          </p:nvPr>
        </p:nvSpPr>
        <p:spPr>
          <a:xfrm>
            <a:off x="317792" y="-54079"/>
            <a:ext cx="10058400" cy="3483079"/>
          </a:xfrm>
        </p:spPr>
        <p:txBody>
          <a:bodyPr>
            <a:normAutofit/>
          </a:bodyPr>
          <a:lstStyle/>
          <a:p>
            <a:r>
              <a:rPr lang="tr-TR" sz="2800" b="1" dirty="0"/>
              <a:t>3. SİTENİN ÇÖZÜMLENMESİ </a:t>
            </a:r>
          </a:p>
          <a:p>
            <a:r>
              <a:rPr lang="tr-TR" sz="2800" b="1" dirty="0"/>
              <a:t>Genel yapı/ İçerik: </a:t>
            </a:r>
            <a:r>
              <a:rPr lang="tr-TR" sz="2800" dirty="0"/>
              <a:t>Dersler tematik olarak düzenlenmiş, (selamlama, -</a:t>
            </a:r>
            <a:r>
              <a:rPr lang="tr-TR" sz="2800" dirty="0" err="1"/>
              <a:t>etre</a:t>
            </a:r>
            <a:r>
              <a:rPr lang="tr-TR" sz="2800" dirty="0"/>
              <a:t>, -</a:t>
            </a:r>
            <a:r>
              <a:rPr lang="tr-TR" sz="2800" dirty="0" err="1"/>
              <a:t>avoir</a:t>
            </a:r>
            <a:r>
              <a:rPr lang="tr-TR" sz="2800" dirty="0"/>
              <a:t> fiilleri, tanışma, aile vs.) Her derste </a:t>
            </a:r>
            <a:r>
              <a:rPr lang="tr-TR" sz="2800" dirty="0" err="1"/>
              <a:t>açıklamalar+ses</a:t>
            </a:r>
            <a:r>
              <a:rPr lang="tr-TR" sz="2800" dirty="0"/>
              <a:t>+ </a:t>
            </a:r>
            <a:r>
              <a:rPr lang="tr-TR" sz="2800" dirty="0" err="1"/>
              <a:t>exercice</a:t>
            </a:r>
            <a:r>
              <a:rPr lang="tr-TR" sz="2800" dirty="0"/>
              <a:t>+ bölümü var.</a:t>
            </a:r>
          </a:p>
          <a:p>
            <a:endParaRPr lang="tr-TR" sz="3200" dirty="0"/>
          </a:p>
          <a:p>
            <a:endParaRPr lang="tr-TR" sz="3200" dirty="0"/>
          </a:p>
          <a:p>
            <a:endParaRPr lang="tr-TR" dirty="0"/>
          </a:p>
        </p:txBody>
      </p:sp>
      <p:sp>
        <p:nvSpPr>
          <p:cNvPr id="4" name="Veri Yer Tutucusu 3">
            <a:extLst>
              <a:ext uri="{FF2B5EF4-FFF2-40B4-BE49-F238E27FC236}">
                <a16:creationId xmlns:a16="http://schemas.microsoft.com/office/drawing/2014/main" id="{0C5E8071-AB87-18B8-2C63-6FFDE032BBE3}"/>
              </a:ext>
            </a:extLst>
          </p:cNvPr>
          <p:cNvSpPr>
            <a:spLocks noGrp="1"/>
          </p:cNvSpPr>
          <p:nvPr>
            <p:ph type="dt" sz="half" idx="10"/>
          </p:nvPr>
        </p:nvSpPr>
        <p:spPr/>
        <p:txBody>
          <a:bodyPr/>
          <a:lstStyle/>
          <a:p>
            <a:pPr rtl="0"/>
            <a:endParaRPr lang="en-US" dirty="0"/>
          </a:p>
        </p:txBody>
      </p:sp>
      <p:pic>
        <p:nvPicPr>
          <p:cNvPr id="8" name="Resim 7" descr="metin, ekran görüntüsü, yazı tipi içeren bir resim&#10;&#10;Yapay zeka tarafından oluşturulmuş içerik yanlış olabilir.">
            <a:extLst>
              <a:ext uri="{FF2B5EF4-FFF2-40B4-BE49-F238E27FC236}">
                <a16:creationId xmlns:a16="http://schemas.microsoft.com/office/drawing/2014/main" id="{B9110534-9EA5-0C97-5079-6993BFF18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1" y="2188565"/>
            <a:ext cx="4653712" cy="4623398"/>
          </a:xfrm>
          <a:prstGeom prst="rect">
            <a:avLst/>
          </a:prstGeom>
        </p:spPr>
      </p:pic>
      <p:pic>
        <p:nvPicPr>
          <p:cNvPr id="10" name="Resim 9" descr="metin, ekran görüntüsü, yazı tipi içeren bir resim&#10;&#10;Yapay zeka tarafından oluşturulmuş içerik yanlış olabilir.">
            <a:extLst>
              <a:ext uri="{FF2B5EF4-FFF2-40B4-BE49-F238E27FC236}">
                <a16:creationId xmlns:a16="http://schemas.microsoft.com/office/drawing/2014/main" id="{48881B43-32B5-4A32-C4A1-E12948187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361" y="1909113"/>
            <a:ext cx="4367915" cy="4902850"/>
          </a:xfrm>
          <a:prstGeom prst="rect">
            <a:avLst/>
          </a:prstGeom>
        </p:spPr>
      </p:pic>
    </p:spTree>
    <p:extLst>
      <p:ext uri="{BB962C8B-B14F-4D97-AF65-F5344CB8AC3E}">
        <p14:creationId xmlns:p14="http://schemas.microsoft.com/office/powerpoint/2010/main" val="257264832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100_TF56160789.potx" id="{1475BF6E-3EBA-4BF5-B50E-96804CF0840F}" vid="{25F776C3-3BE1-49C9-933A-F6FA353D5EA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ECD2D48AE031444A99136B4DD1EDA775" ma:contentTypeVersion="9" ma:contentTypeDescription="Yeni belge oluşturun." ma:contentTypeScope="" ma:versionID="96e4fdeed7e7314839f6ebf2b32f069f">
  <xsd:schema xmlns:xsd="http://www.w3.org/2001/XMLSchema" xmlns:xs="http://www.w3.org/2001/XMLSchema" xmlns:p="http://schemas.microsoft.com/office/2006/metadata/properties" xmlns:ns3="d259b64d-d3f7-4273-997b-cf7e2e49400e" xmlns:ns4="a17bbf84-19a7-4d73-abf2-7a0fa7a37e17" targetNamespace="http://schemas.microsoft.com/office/2006/metadata/properties" ma:root="true" ma:fieldsID="8c67b26c755838ebf310596034adc0a9" ns3:_="" ns4:_="">
    <xsd:import namespace="d259b64d-d3f7-4273-997b-cf7e2e49400e"/>
    <xsd:import namespace="a17bbf84-19a7-4d73-abf2-7a0fa7a37e1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9b64d-d3f7-4273-997b-cf7e2e494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7bbf84-19a7-4d73-abf2-7a0fa7a37e17"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Ayrıntıları ile Paylaşıldı" ma:internalName="SharedWithDetails" ma:readOnly="true">
      <xsd:simpleType>
        <xsd:restriction base="dms:Note">
          <xsd:maxLength value="255"/>
        </xsd:restriction>
      </xsd:simpleType>
    </xsd:element>
    <xsd:element name="SharingHintHash" ma:index="12"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8EF056-E324-4B79-BCA4-2E5D803BD20A}">
  <ds:schemaRefs>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d259b64d-d3f7-4273-997b-cf7e2e49400e"/>
    <ds:schemaRef ds:uri="http://schemas.openxmlformats.org/package/2006/metadata/core-properties"/>
    <ds:schemaRef ds:uri="a17bbf84-19a7-4d73-abf2-7a0fa7a37e17"/>
    <ds:schemaRef ds:uri="http://purl.org/dc/elements/1.1/"/>
  </ds:schemaRefs>
</ds:datastoreItem>
</file>

<file path=customXml/itemProps2.xml><?xml version="1.0" encoding="utf-8"?>
<ds:datastoreItem xmlns:ds="http://schemas.openxmlformats.org/officeDocument/2006/customXml" ds:itemID="{2B9B71FC-346C-43EE-B730-A80024B7053E}">
  <ds:schemaRefs>
    <ds:schemaRef ds:uri="http://schemas.microsoft.com/sharepoint/v3/contenttype/forms"/>
  </ds:schemaRefs>
</ds:datastoreItem>
</file>

<file path=customXml/itemProps3.xml><?xml version="1.0" encoding="utf-8"?>
<ds:datastoreItem xmlns:ds="http://schemas.openxmlformats.org/officeDocument/2006/customXml" ds:itemID="{1D840011-237A-467D-8425-2F868B722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9b64d-d3f7-4273-997b-cf7e2e49400e"/>
    <ds:schemaRef ds:uri="a17bbf84-19a7-4d73-abf2-7a0fa7a37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{CAE41FA3-28D9-4F03-8E59-B0D065722FF7}TFf0a5ceae-4542-492d-822e-d65a94fb0e1e6dcf9f11_win32-617b345c8511</Template>
  <TotalTime>1787</TotalTime>
  <Words>626</Words>
  <Application>Microsoft Office PowerPoint</Application>
  <PresentationFormat>Geniş ekran</PresentationFormat>
  <Paragraphs>74</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Abadi ExtraLight</vt:lpstr>
      <vt:lpstr>Bookman Old Style</vt:lpstr>
      <vt:lpstr>Calibri</vt:lpstr>
      <vt:lpstr>Franklin Gothic Book</vt:lpstr>
      <vt:lpstr>1_RetrospectVTI</vt:lpstr>
      <vt:lpstr>PODCAST FRANÇAİS FACİLE</vt:lpstr>
      <vt:lpstr>İşlenen döküman:  Resim+ses+metin (derslerde ses dosyaları,yazılı metinler, bazen videolar ve görseller mevcuttur.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PODCAST FRANÇAİS FACİLE</dc:title>
  <dc:creator>tuba dönmez</dc:creator>
  <cp:lastModifiedBy>.</cp:lastModifiedBy>
  <cp:revision>3</cp:revision>
  <dcterms:created xsi:type="dcterms:W3CDTF">2025-12-24T13:23:44Z</dcterms:created>
  <dcterms:modified xsi:type="dcterms:W3CDTF">2025-12-27T10:36:27Z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0x010100ECD2D48AE031444A99136B4DD1EDA775</vt:lpwstr>
  </property>
</Properties>
</file>